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1" r:id="rId6"/>
    <p:sldId id="262" r:id="rId7"/>
    <p:sldId id="264" r:id="rId8"/>
    <p:sldId id="265" r:id="rId9"/>
    <p:sldId id="268" r:id="rId10"/>
    <p:sldId id="269" r:id="rId11"/>
    <p:sldId id="270" r:id="rId12"/>
    <p:sldId id="271" r:id="rId13"/>
    <p:sldId id="272" r:id="rId14"/>
    <p:sldId id="280" r:id="rId15"/>
    <p:sldId id="273" r:id="rId16"/>
    <p:sldId id="274" r:id="rId17"/>
    <p:sldId id="275" r:id="rId18"/>
    <p:sldId id="276" r:id="rId19"/>
    <p:sldId id="278" r:id="rId20"/>
    <p:sldId id="277" r:id="rId21"/>
    <p:sldId id="279"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4A5"/>
    <a:srgbClr val="39818F"/>
    <a:srgbClr val="47A1B3"/>
    <a:srgbClr val="3490A6"/>
    <a:srgbClr val="34A6A1"/>
    <a:srgbClr val="F7B047"/>
    <a:srgbClr val="F68426"/>
    <a:srgbClr val="ECA902"/>
    <a:srgbClr val="339966"/>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p:scale>
          <a:sx n="80" d="100"/>
          <a:sy n="80" d="100"/>
        </p:scale>
        <p:origin x="120" y="6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346F5-33BB-4A67-B7B6-1698C1461EE4}" type="datetimeFigureOut">
              <a:rPr lang="en-GB" smtClean="0"/>
              <a:pPr/>
              <a:t>02/07/2013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ED6431-DDFB-47EC-9707-72BC7EEF864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ED6431-DDFB-47EC-9707-72BC7EEF8644}"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02-07-2013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02-07-2013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2 Subtítulo"/>
          <p:cNvSpPr txBox="1">
            <a:spLocks/>
          </p:cNvSpPr>
          <p:nvPr/>
        </p:nvSpPr>
        <p:spPr>
          <a:xfrm>
            <a:off x="5004048" y="1791400"/>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4000" b="1" baseline="30000" dirty="0" err="1" smtClean="0">
                <a:solidFill>
                  <a:schemeClr val="bg1"/>
                </a:solidFill>
                <a:latin typeface="+mj-lt"/>
                <a:cs typeface="Calibri" pitchFamily="34" charset="0"/>
              </a:rPr>
              <a:t>Mammalian</a:t>
            </a:r>
            <a:r>
              <a:rPr lang="es-ES_tradnl" sz="4000" b="1" baseline="30000" dirty="0" smtClean="0">
                <a:solidFill>
                  <a:schemeClr val="bg1"/>
                </a:solidFill>
                <a:latin typeface="+mj-lt"/>
                <a:cs typeface="Calibri" pitchFamily="34" charset="0"/>
              </a:rPr>
              <a:t> </a:t>
            </a:r>
            <a:r>
              <a:rPr lang="es-ES_tradnl" sz="4000" b="1" baseline="30000" dirty="0" err="1" smtClean="0">
                <a:solidFill>
                  <a:schemeClr val="bg1"/>
                </a:solidFill>
                <a:latin typeface="+mj-lt"/>
                <a:cs typeface="Calibri" pitchFamily="34" charset="0"/>
              </a:rPr>
              <a:t>diving</a:t>
            </a:r>
            <a:r>
              <a:rPr lang="es-ES_tradnl" sz="4000" b="1" baseline="30000" dirty="0" smtClean="0">
                <a:solidFill>
                  <a:schemeClr val="bg1"/>
                </a:solidFill>
                <a:latin typeface="+mj-lt"/>
                <a:cs typeface="Calibri" pitchFamily="34" charset="0"/>
              </a:rPr>
              <a:t> </a:t>
            </a:r>
            <a:r>
              <a:rPr lang="es-ES_tradnl" sz="4000" b="1" baseline="30000" dirty="0" err="1" smtClean="0">
                <a:solidFill>
                  <a:schemeClr val="bg1"/>
                </a:solidFill>
                <a:latin typeface="+mj-lt"/>
                <a:cs typeface="Calibri" pitchFamily="34" charset="0"/>
              </a:rPr>
              <a:t>reflex</a:t>
            </a:r>
            <a:endParaRPr lang="es-ES_tradnl" sz="4000" b="1" baseline="30000" dirty="0">
              <a:solidFill>
                <a:schemeClr val="bg1"/>
              </a:solidFill>
              <a:latin typeface="+mj-lt"/>
              <a:cs typeface="Calibri" pitchFamily="34" charset="0"/>
            </a:endParaRPr>
          </a:p>
        </p:txBody>
      </p:sp>
      <p:sp>
        <p:nvSpPr>
          <p:cNvPr id="6" name="5 CuadroTexto"/>
          <p:cNvSpPr txBox="1"/>
          <p:nvPr/>
        </p:nvSpPr>
        <p:spPr>
          <a:xfrm>
            <a:off x="5004048" y="2329716"/>
            <a:ext cx="3672408" cy="523220"/>
          </a:xfrm>
          <a:prstGeom prst="rect">
            <a:avLst/>
          </a:prstGeom>
          <a:noFill/>
        </p:spPr>
        <p:txBody>
          <a:bodyPr wrap="square" rtlCol="0" anchor="b">
            <a:spAutoFit/>
          </a:bodyPr>
          <a:lstStyle/>
          <a:p>
            <a:r>
              <a:rPr lang="en-US" sz="1400" dirty="0" smtClean="0">
                <a:solidFill>
                  <a:srgbClr val="FFFF00"/>
                </a:solidFill>
              </a:rPr>
              <a:t>Decreasing the heart rate when submerging in cold water to preserve body heat</a:t>
            </a:r>
            <a:endParaRPr lang="es-CL" sz="1400" dirty="0">
              <a:solidFill>
                <a:srgbClr val="FFFF00"/>
              </a:solidFill>
            </a:endParaRP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598" t="10339" r="5633" b="6266"/>
          <a:stretch/>
        </p:blipFill>
        <p:spPr bwMode="auto">
          <a:xfrm>
            <a:off x="3606325" y="4941168"/>
            <a:ext cx="1607609" cy="154509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2616101"/>
          </a:xfrm>
          <a:prstGeom prst="rect">
            <a:avLst/>
          </a:prstGeom>
          <a:noFill/>
        </p:spPr>
        <p:txBody>
          <a:bodyPr wrap="square" rtlCol="0">
            <a:spAutoFit/>
          </a:bodyPr>
          <a:lstStyle/>
          <a:p>
            <a:r>
              <a:rPr lang="en-US" sz="1400" dirty="0"/>
              <a:t>To collect measurements </a:t>
            </a:r>
            <a:r>
              <a:rPr lang="en-US" sz="1400" dirty="0" smtClean="0"/>
              <a:t> configure the </a:t>
            </a:r>
            <a:r>
              <a:rPr lang="en-US" sz="1400" dirty="0" err="1" smtClean="0"/>
              <a:t>Labdisc</a:t>
            </a:r>
            <a:r>
              <a:rPr lang="en-US" sz="1400" dirty="0" smtClean="0"/>
              <a:t> according </a:t>
            </a:r>
            <a:r>
              <a:rPr lang="en-US" sz="1400" dirty="0"/>
              <a:t>to the following steps:</a:t>
            </a:r>
            <a:endParaRPr lang="es-CL" sz="1400" dirty="0"/>
          </a:p>
          <a:p>
            <a:r>
              <a:rPr lang="en-US" sz="1500" dirty="0"/>
              <a:t> </a:t>
            </a:r>
            <a:endParaRPr lang="en-US" sz="1500" dirty="0" smtClean="0"/>
          </a:p>
          <a:p>
            <a:endParaRPr lang="es-CL" sz="1500" dirty="0"/>
          </a:p>
          <a:p>
            <a:pPr lvl="0"/>
            <a:r>
              <a:rPr lang="en-US" sz="1500" dirty="0"/>
              <a:t>Open the </a:t>
            </a:r>
            <a:r>
              <a:rPr lang="en-US" sz="1500" dirty="0" err="1"/>
              <a:t>GlobiLab</a:t>
            </a:r>
            <a:r>
              <a:rPr lang="en-US" sz="1500" dirty="0"/>
              <a:t> software and turn on the </a:t>
            </a:r>
            <a:r>
              <a:rPr lang="en-US" sz="1500" dirty="0" err="1" smtClean="0"/>
              <a:t>Labdisc</a:t>
            </a:r>
            <a:r>
              <a:rPr lang="en-US" sz="1500" dirty="0" smtClean="0"/>
              <a:t>.</a:t>
            </a:r>
          </a:p>
          <a:p>
            <a:pPr lvl="0"/>
            <a:endParaRPr lang="es-CL" sz="1500" dirty="0"/>
          </a:p>
          <a:p>
            <a:pPr lvl="0"/>
            <a:r>
              <a:rPr lang="en-US" sz="1500" dirty="0"/>
              <a:t>Click on the Bluetooth icon in the bottom right corner of the </a:t>
            </a:r>
            <a:r>
              <a:rPr lang="en-US" sz="1500" dirty="0" err="1"/>
              <a:t>GlobiLab</a:t>
            </a:r>
            <a:r>
              <a:rPr lang="en-US" sz="1500" dirty="0"/>
              <a:t> screen. Select the </a:t>
            </a:r>
            <a:r>
              <a:rPr lang="en-US" sz="1500" dirty="0" err="1"/>
              <a:t>Labdisc</a:t>
            </a:r>
            <a:r>
              <a:rPr lang="en-US" sz="1500" dirty="0"/>
              <a:t> you are using currently. Once the </a:t>
            </a:r>
            <a:r>
              <a:rPr lang="en-US" sz="1500" dirty="0" err="1"/>
              <a:t>Labdisc</a:t>
            </a:r>
            <a:r>
              <a:rPr lang="en-US" sz="1500" dirty="0"/>
              <a:t> has been recognized by the software, the icon will change from a grey to blue </a:t>
            </a:r>
            <a:r>
              <a:rPr lang="en-US" sz="1500" dirty="0" smtClean="0"/>
              <a:t>color</a:t>
            </a:r>
            <a:r>
              <a:rPr lang="es-CL" sz="1500" dirty="0" smtClean="0"/>
              <a:t>             </a:t>
            </a:r>
            <a:r>
              <a:rPr lang="en-US" sz="1500" dirty="0" smtClean="0"/>
              <a:t>.  </a:t>
            </a:r>
            <a:r>
              <a:rPr lang="en-US" sz="1500" dirty="0"/>
              <a:t>If you prefer a USB connection follow the previous instruction clicking on the USB icon. You will see the same color change when the </a:t>
            </a:r>
            <a:r>
              <a:rPr lang="en-US" sz="1500" dirty="0" err="1"/>
              <a:t>Labdisc</a:t>
            </a:r>
            <a:r>
              <a:rPr lang="en-US" sz="1500" dirty="0"/>
              <a:t> is </a:t>
            </a:r>
            <a:r>
              <a:rPr lang="en-US" sz="1500" dirty="0" smtClean="0"/>
              <a:t>recognized             </a:t>
            </a:r>
            <a:r>
              <a:rPr lang="es-CL" sz="1500" dirty="0" smtClean="0"/>
              <a:t> </a:t>
            </a:r>
            <a:r>
              <a:rPr lang="en-US" sz="1500" dirty="0"/>
              <a:t>.</a:t>
            </a:r>
            <a:endParaRPr lang="es-CL" sz="1500" dirty="0"/>
          </a:p>
          <a:p>
            <a:endParaRPr lang="es-CL" sz="1500" dirty="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4362053"/>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6136" y="4869160"/>
            <a:ext cx="533400" cy="219075"/>
          </a:xfrm>
          <a:prstGeom prst="rect">
            <a:avLst/>
          </a:prstGeom>
        </p:spPr>
      </p:pic>
      <p:pic>
        <p:nvPicPr>
          <p:cNvPr id="19"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99592" y="360420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9592" y="407935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21" name="20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403648" y="2309971"/>
            <a:ext cx="6768752" cy="830997"/>
          </a:xfrm>
          <a:prstGeom prst="rect">
            <a:avLst/>
          </a:prstGeom>
          <a:noFill/>
        </p:spPr>
        <p:txBody>
          <a:bodyPr wrap="square" rtlCol="0">
            <a:spAutoFit/>
          </a:bodyPr>
          <a:lstStyle/>
          <a:p>
            <a:pPr lvl="0"/>
            <a:r>
              <a:rPr lang="en-US" sz="1600" dirty="0"/>
              <a:t>Click on </a:t>
            </a:r>
            <a:r>
              <a:rPr lang="en-US" sz="1600" dirty="0" smtClean="0"/>
              <a:t>       </a:t>
            </a:r>
            <a:r>
              <a:rPr lang="es-CL" sz="1600" dirty="0" smtClean="0"/>
              <a:t> </a:t>
            </a:r>
            <a:r>
              <a:rPr lang="en-US" sz="1600" dirty="0"/>
              <a:t>to configure the </a:t>
            </a:r>
            <a:r>
              <a:rPr lang="en-US" sz="1600" dirty="0" err="1"/>
              <a:t>Labdisc</a:t>
            </a:r>
            <a:r>
              <a:rPr lang="en-US" sz="1600" dirty="0"/>
              <a:t>. Select colorimeter in the “Logger Setup” window. Enter “Manual” for the sample </a:t>
            </a:r>
            <a:r>
              <a:rPr lang="en-US" sz="1600" dirty="0" smtClean="0"/>
              <a:t>frequency.</a:t>
            </a:r>
            <a:endParaRPr lang="es-CL" sz="1600" dirty="0"/>
          </a:p>
          <a:p>
            <a:endParaRPr lang="es-CL" sz="1600" dirty="0"/>
          </a:p>
        </p:txBody>
      </p:sp>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3728" y="2242327"/>
            <a:ext cx="386333" cy="362919"/>
          </a:xfrm>
          <a:prstGeom prst="rect">
            <a:avLst/>
          </a:prstGeom>
        </p:spPr>
      </p:pic>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6"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7898" y="2351162"/>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1" name="10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pic>
        <p:nvPicPr>
          <p:cNvPr id="14" name="13 Imagen" descr="Config.jpg"/>
          <p:cNvPicPr>
            <a:picLocks noChangeAspect="1"/>
          </p:cNvPicPr>
          <p:nvPr/>
        </p:nvPicPr>
        <p:blipFill>
          <a:blip r:embed="rId4" cstate="print"/>
          <a:stretch>
            <a:fillRect/>
          </a:stretch>
        </p:blipFill>
        <p:spPr>
          <a:xfrm>
            <a:off x="3131840" y="3026656"/>
            <a:ext cx="3240360" cy="3574541"/>
          </a:xfrm>
          <a:prstGeom prst="rect">
            <a:avLst/>
          </a:prstGeom>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96902" y="2924944"/>
            <a:ext cx="6229200" cy="1077218"/>
          </a:xfrm>
          <a:prstGeom prst="rect">
            <a:avLst/>
          </a:prstGeom>
          <a:noFill/>
        </p:spPr>
        <p:txBody>
          <a:bodyPr wrap="square" rtlCol="0">
            <a:spAutoFit/>
          </a:bodyPr>
          <a:lstStyle/>
          <a:p>
            <a:pPr lvl="0"/>
            <a:r>
              <a:rPr lang="en-US" sz="1600" dirty="0"/>
              <a:t>Once you have finished the sensor configuration start measuring by </a:t>
            </a:r>
            <a:r>
              <a:rPr lang="en-US" sz="1600" dirty="0" smtClean="0"/>
              <a:t>clicking       </a:t>
            </a:r>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a:t>
            </a:r>
            <a:endParaRPr lang="es-CL" sz="1600" dirty="0"/>
          </a:p>
        </p:txBody>
      </p:sp>
      <p:pic>
        <p:nvPicPr>
          <p:cNvPr id="8" name="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1888" y="3212976"/>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7990" y="3652802"/>
            <a:ext cx="344434" cy="352262"/>
          </a:xfrm>
          <a:prstGeom prst="rect">
            <a:avLst/>
          </a:prstGeom>
        </p:spPr>
      </p:pic>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6" name="1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pic>
        <p:nvPicPr>
          <p:cNvPr id="17"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5656" y="294132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371931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8338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763688" y="2314615"/>
            <a:ext cx="6048672" cy="1323439"/>
          </a:xfrm>
          <a:prstGeom prst="rect">
            <a:avLst/>
          </a:prstGeom>
          <a:noFill/>
        </p:spPr>
        <p:txBody>
          <a:bodyPr wrap="square" rtlCol="0">
            <a:spAutoFit/>
          </a:bodyPr>
          <a:lstStyle/>
          <a:p>
            <a:r>
              <a:rPr lang="en-US" sz="1600" dirty="0" smtClean="0"/>
              <a:t>Connect the ear-clip to your finger or to the skin between your thumb and finger.</a:t>
            </a:r>
          </a:p>
          <a:p>
            <a:endParaRPr lang="en-US" sz="1600" dirty="0" smtClean="0"/>
          </a:p>
          <a:p>
            <a:r>
              <a:rPr lang="en-US" sz="1600" dirty="0" smtClean="0"/>
              <a:t>Start by recording pulse and skin temperature, then put your face in the water with the temperature sensor and continue recording.</a:t>
            </a:r>
            <a:endParaRPr lang="es-CL" sz="1600" i="1" dirty="0" smtClean="0"/>
          </a:p>
        </p:txBody>
      </p:sp>
      <p:pic>
        <p:nvPicPr>
          <p:cNvPr id="19" name="Picture 2"/>
          <p:cNvPicPr>
            <a:picLocks noChangeAspect="1" noChangeArrowheads="1"/>
          </p:cNvPicPr>
          <p:nvPr/>
        </p:nvPicPr>
        <p:blipFill>
          <a:blip r:embed="rId3" cstate="print"/>
          <a:srcRect/>
          <a:stretch>
            <a:fillRect/>
          </a:stretch>
        </p:blipFill>
        <p:spPr bwMode="auto">
          <a:xfrm>
            <a:off x="1358305" y="2266276"/>
            <a:ext cx="405383" cy="405383"/>
          </a:xfrm>
          <a:prstGeom prst="rect">
            <a:avLst/>
          </a:prstGeom>
          <a:noFill/>
          <a:ln w="9525">
            <a:noFill/>
            <a:miter lim="800000"/>
            <a:headEnd/>
            <a:tailEnd/>
          </a:ln>
          <a:effectLst/>
        </p:spPr>
      </p:pic>
      <p:pic>
        <p:nvPicPr>
          <p:cNvPr id="20" name="Picture 3"/>
          <p:cNvPicPr>
            <a:picLocks noChangeAspect="1" noChangeArrowheads="1"/>
          </p:cNvPicPr>
          <p:nvPr/>
        </p:nvPicPr>
        <p:blipFill>
          <a:blip r:embed="rId4" cstate="print"/>
          <a:srcRect/>
          <a:stretch>
            <a:fillRect/>
          </a:stretch>
        </p:blipFill>
        <p:spPr bwMode="auto">
          <a:xfrm>
            <a:off x="1381470" y="3058364"/>
            <a:ext cx="382218" cy="370636"/>
          </a:xfrm>
          <a:prstGeom prst="rect">
            <a:avLst/>
          </a:prstGeom>
          <a:noFill/>
          <a:ln w="9525">
            <a:noFill/>
            <a:miter lim="800000"/>
            <a:headEnd/>
            <a:tailEnd/>
          </a:ln>
          <a:effectLst/>
        </p:spPr>
      </p:pic>
      <p:sp>
        <p:nvSpPr>
          <p:cNvPr id="1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8" name="1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pic>
        <p:nvPicPr>
          <p:cNvPr id="14" name="13 Imagen" descr="BajoAgua.jpg"/>
          <p:cNvPicPr>
            <a:picLocks noChangeAspect="1"/>
          </p:cNvPicPr>
          <p:nvPr/>
        </p:nvPicPr>
        <p:blipFill>
          <a:blip r:embed="rId5" cstate="print"/>
          <a:stretch>
            <a:fillRect/>
          </a:stretch>
        </p:blipFill>
        <p:spPr>
          <a:xfrm>
            <a:off x="2843808" y="3883955"/>
            <a:ext cx="3312368" cy="2641389"/>
          </a:xfrm>
          <a:prstGeom prst="rect">
            <a:avLst/>
          </a:prstGeom>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763688" y="2265834"/>
            <a:ext cx="6048672" cy="4278094"/>
          </a:xfrm>
          <a:prstGeom prst="rect">
            <a:avLst/>
          </a:prstGeom>
          <a:noFill/>
        </p:spPr>
        <p:txBody>
          <a:bodyPr wrap="square" rtlCol="0">
            <a:spAutoFit/>
          </a:bodyPr>
          <a:lstStyle/>
          <a:p>
            <a:r>
              <a:rPr lang="en-US" sz="1600" dirty="0" smtClean="0"/>
              <a:t>Connect the ear-clip to your finger or to the skin between your thumb and finger.</a:t>
            </a:r>
          </a:p>
          <a:p>
            <a:endParaRPr lang="en-US" sz="1600" dirty="0" smtClean="0"/>
          </a:p>
          <a:p>
            <a:r>
              <a:rPr lang="en-US" sz="1600" dirty="0" smtClean="0"/>
              <a:t>Start with recording pulse and skin temperature, then put your face in the water with the temperature sensor and continue recording</a:t>
            </a:r>
          </a:p>
          <a:p>
            <a:pPr algn="just"/>
            <a:endParaRPr lang="es-CL" sz="1600" dirty="0" smtClean="0"/>
          </a:p>
          <a:p>
            <a:pPr algn="just"/>
            <a:endParaRPr lang="es-CL" sz="1600" dirty="0" smtClean="0"/>
          </a:p>
          <a:p>
            <a:pPr algn="just"/>
            <a:endParaRPr lang="es-CL" sz="1600" i="1" dirty="0" smtClean="0"/>
          </a:p>
          <a:p>
            <a:pPr algn="just"/>
            <a:endParaRPr lang="es-CL" sz="1600" i="1" dirty="0" smtClean="0"/>
          </a:p>
          <a:p>
            <a:pPr algn="just"/>
            <a:endParaRPr lang="es-CL" sz="1600" i="1" dirty="0" smtClean="0"/>
          </a:p>
          <a:p>
            <a:pPr algn="just"/>
            <a:r>
              <a:rPr lang="es-CL" sz="1600" i="1" dirty="0" smtClean="0"/>
              <a:t>NOTE: </a:t>
            </a:r>
            <a:r>
              <a:rPr lang="es-CL" sz="1600" i="1" dirty="0" err="1" smtClean="0"/>
              <a:t>Before</a:t>
            </a:r>
            <a:r>
              <a:rPr lang="es-CL" sz="1600" i="1" dirty="0" smtClean="0"/>
              <a:t> </a:t>
            </a:r>
            <a:r>
              <a:rPr lang="es-CL" sz="1600" i="1" dirty="0" err="1" smtClean="0"/>
              <a:t>starting</a:t>
            </a:r>
            <a:r>
              <a:rPr lang="es-CL" sz="1600" i="1" dirty="0" smtClean="0"/>
              <a:t> </a:t>
            </a:r>
            <a:r>
              <a:rPr lang="es-CL" sz="1600" i="1" dirty="0" err="1" smtClean="0"/>
              <a:t>the</a:t>
            </a:r>
            <a:r>
              <a:rPr lang="es-CL" sz="1600" i="1" dirty="0" smtClean="0"/>
              <a:t> </a:t>
            </a:r>
            <a:r>
              <a:rPr lang="es-CL" sz="1600" i="1" dirty="0" err="1" smtClean="0"/>
              <a:t>experiment</a:t>
            </a:r>
            <a:r>
              <a:rPr lang="es-CL" sz="1600" i="1" dirty="0" smtClean="0"/>
              <a:t> </a:t>
            </a:r>
            <a:r>
              <a:rPr lang="es-CL" sz="1600" i="1" dirty="0" err="1" smtClean="0"/>
              <a:t>measure</a:t>
            </a:r>
            <a:r>
              <a:rPr lang="es-CL" sz="1600" i="1" dirty="0" smtClean="0"/>
              <a:t> </a:t>
            </a:r>
            <a:r>
              <a:rPr lang="es-CL" sz="1600" i="1" dirty="0" err="1" smtClean="0"/>
              <a:t>the</a:t>
            </a:r>
            <a:r>
              <a:rPr lang="es-CL" sz="1600" i="1" dirty="0" smtClean="0"/>
              <a:t> </a:t>
            </a:r>
            <a:r>
              <a:rPr lang="es-CL" sz="1600" i="1" dirty="0" err="1" smtClean="0"/>
              <a:t>temperature</a:t>
            </a:r>
            <a:r>
              <a:rPr lang="es-CL" sz="1600" i="1" dirty="0" smtClean="0"/>
              <a:t> of </a:t>
            </a:r>
            <a:r>
              <a:rPr lang="es-CL" sz="1600" i="1" dirty="0" err="1" smtClean="0"/>
              <a:t>water</a:t>
            </a:r>
            <a:r>
              <a:rPr lang="es-CL" sz="1600" i="1" dirty="0" smtClean="0"/>
              <a:t>. </a:t>
            </a:r>
            <a:r>
              <a:rPr lang="es-CL" sz="1600" i="1" dirty="0" err="1" smtClean="0"/>
              <a:t>It</a:t>
            </a:r>
            <a:r>
              <a:rPr lang="es-CL" sz="1600" i="1" dirty="0" smtClean="0"/>
              <a:t> </a:t>
            </a:r>
            <a:r>
              <a:rPr lang="es-CL" sz="1600" i="1" dirty="0" err="1" smtClean="0"/>
              <a:t>should</a:t>
            </a:r>
            <a:r>
              <a:rPr lang="es-CL" sz="1600" i="1" dirty="0" smtClean="0"/>
              <a:t> </a:t>
            </a:r>
            <a:r>
              <a:rPr lang="es-CL" sz="1600" i="1" dirty="0" err="1" smtClean="0"/>
              <a:t>be</a:t>
            </a:r>
            <a:r>
              <a:rPr lang="es-CL" sz="1600" i="1" dirty="0" smtClean="0"/>
              <a:t> </a:t>
            </a:r>
            <a:r>
              <a:rPr lang="es-CL" sz="1600" i="1" dirty="0" err="1" smtClean="0"/>
              <a:t>below</a:t>
            </a:r>
            <a:r>
              <a:rPr lang="es-CL" sz="1600" i="1" dirty="0" smtClean="0"/>
              <a:t> 16°C. </a:t>
            </a:r>
            <a:r>
              <a:rPr lang="es-CL" sz="1600" i="1" dirty="0" err="1" smtClean="0"/>
              <a:t>You</a:t>
            </a:r>
            <a:r>
              <a:rPr lang="es-CL" sz="1600" i="1" dirty="0" smtClean="0"/>
              <a:t> can </a:t>
            </a:r>
            <a:r>
              <a:rPr lang="es-CL" sz="1600" i="1" dirty="0" err="1" smtClean="0"/>
              <a:t>cool</a:t>
            </a:r>
            <a:r>
              <a:rPr lang="es-CL" sz="1600" i="1" dirty="0" smtClean="0"/>
              <a:t> </a:t>
            </a:r>
            <a:r>
              <a:rPr lang="es-CL" sz="1600" i="1" dirty="0" err="1" smtClean="0"/>
              <a:t>the</a:t>
            </a:r>
            <a:r>
              <a:rPr lang="es-CL" sz="1600" i="1" dirty="0" smtClean="0"/>
              <a:t> </a:t>
            </a:r>
            <a:r>
              <a:rPr lang="es-CL" sz="1600" i="1" dirty="0" err="1" smtClean="0"/>
              <a:t>water</a:t>
            </a:r>
            <a:r>
              <a:rPr lang="es-CL" sz="1600" i="1" dirty="0" smtClean="0"/>
              <a:t> </a:t>
            </a:r>
            <a:r>
              <a:rPr lang="es-CL" sz="1600" i="1" dirty="0" err="1" smtClean="0"/>
              <a:t>using</a:t>
            </a:r>
            <a:r>
              <a:rPr lang="es-CL" sz="1600" i="1" dirty="0" smtClean="0"/>
              <a:t> </a:t>
            </a:r>
            <a:r>
              <a:rPr lang="es-CL" sz="1600" i="1" dirty="0" err="1" smtClean="0"/>
              <a:t>some</a:t>
            </a:r>
            <a:r>
              <a:rPr lang="es-CL" sz="1600" i="1" dirty="0" smtClean="0"/>
              <a:t> ice cubes.</a:t>
            </a:r>
          </a:p>
          <a:p>
            <a:pPr algn="just"/>
            <a:endParaRPr lang="es-CL" sz="1600" i="1" dirty="0" smtClean="0"/>
          </a:p>
          <a:p>
            <a:pPr algn="just"/>
            <a:r>
              <a:rPr lang="es-CL" sz="1600" dirty="0" err="1" smtClean="0"/>
              <a:t>Pour</a:t>
            </a:r>
            <a:r>
              <a:rPr lang="es-CL" sz="1600" dirty="0" smtClean="0"/>
              <a:t> </a:t>
            </a:r>
            <a:r>
              <a:rPr lang="es-CL" sz="1600" dirty="0" err="1" smtClean="0"/>
              <a:t>water</a:t>
            </a:r>
            <a:r>
              <a:rPr lang="es-CL" sz="1600" dirty="0" smtClean="0"/>
              <a:t> in a </a:t>
            </a:r>
            <a:r>
              <a:rPr lang="es-CL" sz="1600" dirty="0" err="1" smtClean="0"/>
              <a:t>large</a:t>
            </a:r>
            <a:r>
              <a:rPr lang="es-CL" sz="1600" dirty="0" smtClean="0"/>
              <a:t> </a:t>
            </a:r>
            <a:r>
              <a:rPr lang="es-CL" sz="1600" dirty="0" err="1" smtClean="0"/>
              <a:t>bowl</a:t>
            </a:r>
            <a:r>
              <a:rPr lang="es-CL" sz="1600" dirty="0" smtClean="0"/>
              <a:t>. </a:t>
            </a:r>
            <a:r>
              <a:rPr lang="es-CL" sz="1600" dirty="0" err="1" smtClean="0"/>
              <a:t>The</a:t>
            </a:r>
            <a:r>
              <a:rPr lang="es-CL" sz="1600" dirty="0" smtClean="0"/>
              <a:t> </a:t>
            </a:r>
            <a:r>
              <a:rPr lang="es-CL" sz="1600" dirty="0" err="1" smtClean="0"/>
              <a:t>size</a:t>
            </a:r>
            <a:r>
              <a:rPr lang="es-CL" sz="1600" dirty="0" smtClean="0"/>
              <a:t> of </a:t>
            </a:r>
            <a:r>
              <a:rPr lang="es-CL" sz="1600" dirty="0" err="1" smtClean="0"/>
              <a:t>the</a:t>
            </a:r>
            <a:r>
              <a:rPr lang="es-CL" sz="1600" dirty="0" smtClean="0"/>
              <a:t> </a:t>
            </a:r>
            <a:r>
              <a:rPr lang="es-CL" sz="1600" dirty="0" err="1" smtClean="0"/>
              <a:t>bowl</a:t>
            </a:r>
            <a:r>
              <a:rPr lang="es-CL" sz="1600" dirty="0" smtClean="0"/>
              <a:t> </a:t>
            </a:r>
            <a:r>
              <a:rPr lang="es-CL" sz="1600" dirty="0" err="1" smtClean="0"/>
              <a:t>should</a:t>
            </a:r>
            <a:r>
              <a:rPr lang="es-CL" sz="1600" dirty="0" smtClean="0"/>
              <a:t> </a:t>
            </a:r>
            <a:r>
              <a:rPr lang="es-CL" sz="1600" dirty="0" err="1" smtClean="0"/>
              <a:t>contain</a:t>
            </a:r>
            <a:r>
              <a:rPr lang="es-CL" sz="1600" dirty="0" smtClean="0"/>
              <a:t> a head </a:t>
            </a:r>
            <a:r>
              <a:rPr lang="es-CL" sz="1600" dirty="0" err="1" smtClean="0"/>
              <a:t>volume</a:t>
            </a:r>
            <a:r>
              <a:rPr lang="es-CL" sz="1600" dirty="0" smtClean="0"/>
              <a:t>. </a:t>
            </a:r>
            <a:r>
              <a:rPr lang="es-CL" sz="1600" dirty="0" err="1" smtClean="0"/>
              <a:t>Submerge</a:t>
            </a:r>
            <a:r>
              <a:rPr lang="es-CL" sz="1600" dirty="0" smtClean="0"/>
              <a:t> </a:t>
            </a:r>
            <a:r>
              <a:rPr lang="es-CL" sz="1600" dirty="0" err="1" smtClean="0"/>
              <a:t>your</a:t>
            </a:r>
            <a:r>
              <a:rPr lang="es-CL" sz="1600" dirty="0" smtClean="0"/>
              <a:t> </a:t>
            </a:r>
            <a:r>
              <a:rPr lang="es-CL" sz="1600" dirty="0" err="1" smtClean="0"/>
              <a:t>face</a:t>
            </a:r>
            <a:r>
              <a:rPr lang="es-CL" sz="1600" dirty="0" smtClean="0"/>
              <a:t> </a:t>
            </a:r>
            <a:r>
              <a:rPr lang="es-CL" sz="1600" dirty="0" err="1" smtClean="0"/>
              <a:t>completely</a:t>
            </a:r>
            <a:r>
              <a:rPr lang="es-CL" sz="1600" dirty="0" smtClean="0"/>
              <a:t> </a:t>
            </a:r>
            <a:r>
              <a:rPr lang="es-CL" sz="1600" dirty="0" err="1" smtClean="0"/>
              <a:t>into</a:t>
            </a:r>
            <a:r>
              <a:rPr lang="es-CL" sz="1600" dirty="0" smtClean="0"/>
              <a:t> </a:t>
            </a:r>
            <a:r>
              <a:rPr lang="es-CL" sz="1600" dirty="0" err="1" smtClean="0"/>
              <a:t>the</a:t>
            </a:r>
            <a:r>
              <a:rPr lang="es-CL" sz="1600" dirty="0" smtClean="0"/>
              <a:t> </a:t>
            </a:r>
            <a:r>
              <a:rPr lang="es-CL" sz="1600" dirty="0" err="1" smtClean="0"/>
              <a:t>water</a:t>
            </a:r>
            <a:r>
              <a:rPr lang="es-CL" sz="1600" dirty="0" smtClean="0"/>
              <a:t> and </a:t>
            </a:r>
            <a:r>
              <a:rPr lang="es-CL" sz="1600" dirty="0" err="1" smtClean="0"/>
              <a:t>hold</a:t>
            </a:r>
            <a:r>
              <a:rPr lang="es-CL" sz="1600" dirty="0" smtClean="0"/>
              <a:t> </a:t>
            </a:r>
            <a:r>
              <a:rPr lang="es-CL" sz="1600" dirty="0" err="1" smtClean="0"/>
              <a:t>your</a:t>
            </a:r>
            <a:r>
              <a:rPr lang="es-CL" sz="1600" dirty="0" smtClean="0"/>
              <a:t> </a:t>
            </a:r>
            <a:r>
              <a:rPr lang="es-CL" sz="1600" dirty="0" err="1" smtClean="0"/>
              <a:t>breath</a:t>
            </a:r>
            <a:r>
              <a:rPr lang="es-CL" sz="1600" dirty="0" smtClean="0"/>
              <a:t> as </a:t>
            </a:r>
            <a:r>
              <a:rPr lang="es-CL" sz="1600" dirty="0" err="1" smtClean="0"/>
              <a:t>long</a:t>
            </a:r>
            <a:r>
              <a:rPr lang="es-CL" sz="1600" dirty="0" smtClean="0"/>
              <a:t> as </a:t>
            </a:r>
            <a:r>
              <a:rPr lang="es-CL" sz="1600" dirty="0" err="1" smtClean="0"/>
              <a:t>you</a:t>
            </a:r>
            <a:r>
              <a:rPr lang="es-CL" sz="1600" dirty="0" smtClean="0"/>
              <a:t> can.</a:t>
            </a:r>
            <a:endParaRPr lang="es-CL" sz="1600" dirty="0"/>
          </a:p>
        </p:txBody>
      </p:sp>
      <p:pic>
        <p:nvPicPr>
          <p:cNvPr id="13" name="Picture 2"/>
          <p:cNvPicPr>
            <a:picLocks noChangeAspect="1" noChangeArrowheads="1"/>
          </p:cNvPicPr>
          <p:nvPr/>
        </p:nvPicPr>
        <p:blipFill>
          <a:blip r:embed="rId2" cstate="print"/>
          <a:srcRect/>
          <a:stretch>
            <a:fillRect/>
          </a:stretch>
        </p:blipFill>
        <p:spPr bwMode="auto">
          <a:xfrm>
            <a:off x="1358305" y="2708920"/>
            <a:ext cx="333375" cy="333375"/>
          </a:xfrm>
          <a:prstGeom prst="rect">
            <a:avLst/>
          </a:prstGeom>
          <a:noFill/>
          <a:ln w="9525">
            <a:noFill/>
            <a:miter lim="800000"/>
            <a:headEnd/>
            <a:tailEnd/>
          </a:ln>
          <a:effectLst/>
        </p:spPr>
      </p:pic>
      <p:pic>
        <p:nvPicPr>
          <p:cNvPr id="19" name="Picture 2"/>
          <p:cNvPicPr>
            <a:picLocks noChangeAspect="1" noChangeArrowheads="1"/>
          </p:cNvPicPr>
          <p:nvPr/>
        </p:nvPicPr>
        <p:blipFill>
          <a:blip r:embed="rId2" cstate="print"/>
          <a:srcRect/>
          <a:stretch>
            <a:fillRect/>
          </a:stretch>
        </p:blipFill>
        <p:spPr bwMode="auto">
          <a:xfrm>
            <a:off x="1358305" y="2636912"/>
            <a:ext cx="405383" cy="405383"/>
          </a:xfrm>
          <a:prstGeom prst="rect">
            <a:avLst/>
          </a:prstGeom>
          <a:noFill/>
          <a:ln w="9525">
            <a:noFill/>
            <a:miter lim="800000"/>
            <a:headEnd/>
            <a:tailEnd/>
          </a:ln>
          <a:effectLst/>
        </p:spPr>
      </p:pic>
      <p:pic>
        <p:nvPicPr>
          <p:cNvPr id="20" name="Picture 3"/>
          <p:cNvPicPr>
            <a:picLocks noChangeAspect="1" noChangeArrowheads="1"/>
          </p:cNvPicPr>
          <p:nvPr/>
        </p:nvPicPr>
        <p:blipFill>
          <a:blip r:embed="rId3" cstate="print"/>
          <a:srcRect/>
          <a:stretch>
            <a:fillRect/>
          </a:stretch>
        </p:blipFill>
        <p:spPr bwMode="auto">
          <a:xfrm>
            <a:off x="1381470" y="3429000"/>
            <a:ext cx="382218" cy="370636"/>
          </a:xfrm>
          <a:prstGeom prst="rect">
            <a:avLst/>
          </a:prstGeom>
          <a:noFill/>
          <a:ln w="9525">
            <a:noFill/>
            <a:miter lim="800000"/>
            <a:headEnd/>
            <a:tailEnd/>
          </a:ln>
          <a:effectLst/>
        </p:spPr>
      </p:pic>
      <p:pic>
        <p:nvPicPr>
          <p:cNvPr id="21" name="Picture 6"/>
          <p:cNvPicPr>
            <a:picLocks noChangeAspect="1" noChangeArrowheads="1"/>
          </p:cNvPicPr>
          <p:nvPr/>
        </p:nvPicPr>
        <p:blipFill>
          <a:blip r:embed="rId4" cstate="print"/>
          <a:srcRect/>
          <a:stretch>
            <a:fillRect/>
          </a:stretch>
        </p:blipFill>
        <p:spPr bwMode="auto">
          <a:xfrm>
            <a:off x="1386880" y="5351038"/>
            <a:ext cx="370636" cy="382218"/>
          </a:xfrm>
          <a:prstGeom prst="rect">
            <a:avLst/>
          </a:prstGeom>
          <a:noFill/>
          <a:ln w="9525">
            <a:noFill/>
            <a:miter lim="800000"/>
            <a:headEnd/>
            <a:tailEnd/>
          </a:ln>
          <a:effectLst/>
        </p:spPr>
      </p:pic>
      <p:sp>
        <p:nvSpPr>
          <p:cNvPr id="1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Mammal</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diving</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effect</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seeming in cold water to preserve body heat</a:t>
            </a:r>
            <a:endParaRPr lang="es-CL" sz="1050" dirty="0">
              <a:solidFill>
                <a:schemeClr val="bg1">
                  <a:lumMod val="50000"/>
                </a:schemeClr>
              </a:solidFill>
            </a:endParaRPr>
          </a:p>
        </p:txBody>
      </p:sp>
      <p:pic>
        <p:nvPicPr>
          <p:cNvPr id="1026" name="Picture 2"/>
          <p:cNvPicPr>
            <a:picLocks noChangeAspect="1" noChangeArrowheads="1"/>
          </p:cNvPicPr>
          <p:nvPr/>
        </p:nvPicPr>
        <p:blipFill>
          <a:blip r:embed="rId5" cstate="print"/>
          <a:srcRect/>
          <a:stretch>
            <a:fillRect/>
          </a:stretch>
        </p:blipFill>
        <p:spPr bwMode="auto">
          <a:xfrm>
            <a:off x="467544" y="620688"/>
            <a:ext cx="4800600" cy="15240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6300192" y="548680"/>
            <a:ext cx="1452958" cy="1093862"/>
          </a:xfrm>
          <a:prstGeom prst="rect">
            <a:avLst/>
          </a:prstGeom>
          <a:noFill/>
          <a:ln w="9525">
            <a:noFill/>
            <a:miter lim="800000"/>
            <a:headEnd/>
            <a:tailEnd/>
          </a:ln>
        </p:spPr>
      </p:pic>
      <p:pic>
        <p:nvPicPr>
          <p:cNvPr id="14" name="13 Imagen" descr="Imagen1.jpg"/>
          <p:cNvPicPr>
            <a:picLocks noChangeAspect="1"/>
          </p:cNvPicPr>
          <p:nvPr/>
        </p:nvPicPr>
        <p:blipFill>
          <a:blip r:embed="rId7" cstate="print"/>
          <a:stretch>
            <a:fillRect/>
          </a:stretch>
        </p:blipFill>
        <p:spPr>
          <a:xfrm>
            <a:off x="0" y="0"/>
            <a:ext cx="9144000" cy="6839712"/>
          </a:xfrm>
          <a:prstGeom prst="rect">
            <a:avLst/>
          </a:prstGeom>
        </p:spPr>
      </p:pic>
      <p:sp>
        <p:nvSpPr>
          <p:cNvPr id="15" name="14 Rectángulo"/>
          <p:cNvSpPr/>
          <p:nvPr/>
        </p:nvSpPr>
        <p:spPr>
          <a:xfrm>
            <a:off x="2051720" y="2708920"/>
            <a:ext cx="5400600" cy="2062103"/>
          </a:xfrm>
          <a:prstGeom prst="rect">
            <a:avLst/>
          </a:prstGeom>
        </p:spPr>
        <p:txBody>
          <a:bodyPr wrap="square">
            <a:spAutoFit/>
          </a:bodyPr>
          <a:lstStyle/>
          <a:p>
            <a:pPr algn="just"/>
            <a:r>
              <a:rPr lang="es-CL" sz="1600" i="1" dirty="0" smtClean="0"/>
              <a:t>NOTE: </a:t>
            </a:r>
            <a:r>
              <a:rPr lang="es-CL" sz="1600" i="1" dirty="0" err="1" smtClean="0"/>
              <a:t>Before</a:t>
            </a:r>
            <a:r>
              <a:rPr lang="es-CL" sz="1600" i="1" dirty="0" smtClean="0"/>
              <a:t> </a:t>
            </a:r>
            <a:r>
              <a:rPr lang="es-CL" sz="1600" i="1" dirty="0" err="1" smtClean="0"/>
              <a:t>starting</a:t>
            </a:r>
            <a:r>
              <a:rPr lang="es-CL" sz="1600" i="1" dirty="0" smtClean="0"/>
              <a:t> </a:t>
            </a:r>
            <a:r>
              <a:rPr lang="es-CL" sz="1600" i="1" dirty="0" err="1" smtClean="0"/>
              <a:t>the</a:t>
            </a:r>
            <a:r>
              <a:rPr lang="es-CL" sz="1600" i="1" dirty="0" smtClean="0"/>
              <a:t> </a:t>
            </a:r>
            <a:r>
              <a:rPr lang="es-CL" sz="1600" i="1" dirty="0" err="1" smtClean="0"/>
              <a:t>experiment</a:t>
            </a:r>
            <a:r>
              <a:rPr lang="es-CL" sz="1600" i="1" dirty="0" smtClean="0"/>
              <a:t> </a:t>
            </a:r>
            <a:r>
              <a:rPr lang="es-CL" sz="1600" i="1" dirty="0" err="1" smtClean="0"/>
              <a:t>measure</a:t>
            </a:r>
            <a:r>
              <a:rPr lang="es-CL" sz="1600" i="1" dirty="0" smtClean="0"/>
              <a:t> </a:t>
            </a:r>
            <a:r>
              <a:rPr lang="es-CL" sz="1600" i="1" dirty="0" err="1" smtClean="0"/>
              <a:t>the</a:t>
            </a:r>
            <a:r>
              <a:rPr lang="es-CL" sz="1600" i="1" dirty="0" smtClean="0"/>
              <a:t> </a:t>
            </a:r>
            <a:r>
              <a:rPr lang="es-CL" sz="1600" i="1" dirty="0" err="1" smtClean="0"/>
              <a:t>temperature</a:t>
            </a:r>
            <a:r>
              <a:rPr lang="es-CL" sz="1600" i="1" dirty="0" smtClean="0"/>
              <a:t> of </a:t>
            </a:r>
            <a:r>
              <a:rPr lang="es-CL" sz="1600" i="1" dirty="0" err="1" smtClean="0"/>
              <a:t>the</a:t>
            </a:r>
            <a:r>
              <a:rPr lang="es-CL" sz="1600" i="1" dirty="0" smtClean="0"/>
              <a:t> </a:t>
            </a:r>
            <a:r>
              <a:rPr lang="es-CL" sz="1600" i="1" dirty="0" err="1" smtClean="0"/>
              <a:t>water</a:t>
            </a:r>
            <a:r>
              <a:rPr lang="es-CL" sz="1600" i="1" dirty="0" smtClean="0"/>
              <a:t>. </a:t>
            </a:r>
            <a:r>
              <a:rPr lang="es-CL" sz="1600" i="1" dirty="0" err="1" smtClean="0"/>
              <a:t>It</a:t>
            </a:r>
            <a:r>
              <a:rPr lang="es-CL" sz="1600" i="1" dirty="0" smtClean="0"/>
              <a:t> </a:t>
            </a:r>
            <a:r>
              <a:rPr lang="es-CL" sz="1600" i="1" dirty="0" err="1" smtClean="0"/>
              <a:t>should</a:t>
            </a:r>
            <a:r>
              <a:rPr lang="es-CL" sz="1600" i="1" dirty="0" smtClean="0"/>
              <a:t> </a:t>
            </a:r>
            <a:r>
              <a:rPr lang="es-CL" sz="1600" i="1" dirty="0" err="1" smtClean="0"/>
              <a:t>be</a:t>
            </a:r>
            <a:r>
              <a:rPr lang="es-CL" sz="1600" i="1" dirty="0" smtClean="0"/>
              <a:t> </a:t>
            </a:r>
            <a:r>
              <a:rPr lang="es-CL" sz="1600" i="1" dirty="0" err="1" smtClean="0"/>
              <a:t>below</a:t>
            </a:r>
            <a:r>
              <a:rPr lang="es-CL" sz="1600" i="1" dirty="0" smtClean="0"/>
              <a:t> 16°C. </a:t>
            </a:r>
            <a:r>
              <a:rPr lang="es-CL" sz="1600" i="1" dirty="0" err="1" smtClean="0"/>
              <a:t>You</a:t>
            </a:r>
            <a:r>
              <a:rPr lang="es-CL" sz="1600" i="1" dirty="0" smtClean="0"/>
              <a:t> can </a:t>
            </a:r>
            <a:r>
              <a:rPr lang="es-CL" sz="1600" i="1" dirty="0" err="1" smtClean="0"/>
              <a:t>cool</a:t>
            </a:r>
            <a:r>
              <a:rPr lang="es-CL" sz="1600" i="1" dirty="0" smtClean="0"/>
              <a:t> </a:t>
            </a:r>
            <a:r>
              <a:rPr lang="es-CL" sz="1600" i="1" dirty="0" err="1" smtClean="0"/>
              <a:t>the</a:t>
            </a:r>
            <a:r>
              <a:rPr lang="es-CL" sz="1600" i="1" dirty="0" smtClean="0"/>
              <a:t> </a:t>
            </a:r>
            <a:r>
              <a:rPr lang="es-CL" sz="1600" i="1" dirty="0" err="1" smtClean="0"/>
              <a:t>water</a:t>
            </a:r>
            <a:r>
              <a:rPr lang="es-CL" sz="1600" i="1" dirty="0" smtClean="0"/>
              <a:t> </a:t>
            </a:r>
            <a:r>
              <a:rPr lang="es-CL" sz="1600" i="1" dirty="0" err="1" smtClean="0"/>
              <a:t>using</a:t>
            </a:r>
            <a:r>
              <a:rPr lang="es-CL" sz="1600" i="1" dirty="0" smtClean="0"/>
              <a:t> </a:t>
            </a:r>
            <a:r>
              <a:rPr lang="es-CL" sz="1600" i="1" dirty="0" err="1" smtClean="0"/>
              <a:t>some</a:t>
            </a:r>
            <a:r>
              <a:rPr lang="es-CL" sz="1600" i="1" dirty="0" smtClean="0"/>
              <a:t> ice cubes.</a:t>
            </a:r>
          </a:p>
          <a:p>
            <a:pPr algn="just"/>
            <a:endParaRPr lang="es-CL" sz="1600" i="1" dirty="0" smtClean="0"/>
          </a:p>
          <a:p>
            <a:pPr algn="just"/>
            <a:r>
              <a:rPr lang="es-CL" sz="1600" dirty="0" err="1" smtClean="0"/>
              <a:t>Pour</a:t>
            </a:r>
            <a:r>
              <a:rPr lang="es-CL" sz="1600" dirty="0" smtClean="0"/>
              <a:t> </a:t>
            </a:r>
            <a:r>
              <a:rPr lang="es-CL" sz="1600" dirty="0" err="1" smtClean="0"/>
              <a:t>the</a:t>
            </a:r>
            <a:r>
              <a:rPr lang="es-CL" sz="1600" dirty="0" smtClean="0"/>
              <a:t> </a:t>
            </a:r>
            <a:r>
              <a:rPr lang="es-CL" sz="1600" dirty="0" err="1" smtClean="0"/>
              <a:t>water</a:t>
            </a:r>
            <a:r>
              <a:rPr lang="es-CL" sz="1600" dirty="0" smtClean="0"/>
              <a:t> </a:t>
            </a:r>
            <a:r>
              <a:rPr lang="es-CL" sz="1600" dirty="0" err="1" smtClean="0"/>
              <a:t>into</a:t>
            </a:r>
            <a:r>
              <a:rPr lang="es-CL" sz="1600" dirty="0" smtClean="0"/>
              <a:t> a </a:t>
            </a:r>
            <a:r>
              <a:rPr lang="es-CL" sz="1600" dirty="0" err="1" smtClean="0"/>
              <a:t>large</a:t>
            </a:r>
            <a:r>
              <a:rPr lang="es-CL" sz="1600" dirty="0" smtClean="0"/>
              <a:t> </a:t>
            </a:r>
            <a:r>
              <a:rPr lang="es-CL" sz="1600" dirty="0" err="1" smtClean="0"/>
              <a:t>bowl</a:t>
            </a:r>
            <a:r>
              <a:rPr lang="es-CL" sz="1600" dirty="0" smtClean="0"/>
              <a:t>. </a:t>
            </a:r>
            <a:r>
              <a:rPr lang="es-CL" sz="1600" dirty="0" err="1" smtClean="0"/>
              <a:t>The</a:t>
            </a:r>
            <a:r>
              <a:rPr lang="es-CL" sz="1600" dirty="0" smtClean="0"/>
              <a:t> </a:t>
            </a:r>
            <a:r>
              <a:rPr lang="es-CL" sz="1600" dirty="0" err="1" smtClean="0"/>
              <a:t>size</a:t>
            </a:r>
            <a:r>
              <a:rPr lang="es-CL" sz="1600" dirty="0" smtClean="0"/>
              <a:t> of </a:t>
            </a:r>
            <a:r>
              <a:rPr lang="es-CL" sz="1600" dirty="0" err="1" smtClean="0"/>
              <a:t>the</a:t>
            </a:r>
            <a:r>
              <a:rPr lang="es-CL" sz="1600" dirty="0" smtClean="0"/>
              <a:t> </a:t>
            </a:r>
            <a:r>
              <a:rPr lang="es-CL" sz="1600" dirty="0" err="1" smtClean="0"/>
              <a:t>bowl</a:t>
            </a:r>
            <a:r>
              <a:rPr lang="es-CL" sz="1600" dirty="0" smtClean="0"/>
              <a:t> </a:t>
            </a:r>
            <a:r>
              <a:rPr lang="es-CL" sz="1600" dirty="0" err="1" smtClean="0"/>
              <a:t>should</a:t>
            </a:r>
            <a:r>
              <a:rPr lang="es-CL" sz="1600" dirty="0" smtClean="0"/>
              <a:t> </a:t>
            </a:r>
            <a:r>
              <a:rPr lang="es-CL" sz="1600" dirty="0" err="1" smtClean="0"/>
              <a:t>be</a:t>
            </a:r>
            <a:r>
              <a:rPr lang="es-CL" sz="1600" dirty="0" smtClean="0"/>
              <a:t> </a:t>
            </a:r>
            <a:r>
              <a:rPr lang="es-CL" sz="1600" dirty="0" err="1" smtClean="0"/>
              <a:t>able</a:t>
            </a:r>
            <a:r>
              <a:rPr lang="es-CL" sz="1600" dirty="0" smtClean="0"/>
              <a:t> </a:t>
            </a:r>
            <a:r>
              <a:rPr lang="es-CL" sz="1600" dirty="0" err="1" smtClean="0"/>
              <a:t>to</a:t>
            </a:r>
            <a:r>
              <a:rPr lang="es-CL" sz="1600" dirty="0" smtClean="0"/>
              <a:t> </a:t>
            </a:r>
            <a:r>
              <a:rPr lang="es-CL" sz="1600" dirty="0" err="1" smtClean="0"/>
              <a:t>accomodate</a:t>
            </a:r>
            <a:r>
              <a:rPr lang="es-CL" sz="1600" dirty="0" smtClean="0"/>
              <a:t> </a:t>
            </a:r>
            <a:r>
              <a:rPr lang="es-CL" sz="1600" dirty="0" err="1" smtClean="0"/>
              <a:t>your</a:t>
            </a:r>
            <a:r>
              <a:rPr lang="es-CL" sz="1600" dirty="0" smtClean="0"/>
              <a:t> head </a:t>
            </a:r>
            <a:r>
              <a:rPr lang="es-CL" sz="1600" dirty="0" err="1" smtClean="0"/>
              <a:t>volume</a:t>
            </a:r>
            <a:r>
              <a:rPr lang="es-CL" sz="1600" dirty="0" smtClean="0"/>
              <a:t>. </a:t>
            </a:r>
            <a:r>
              <a:rPr lang="es-CL" sz="1600" dirty="0" err="1" smtClean="0"/>
              <a:t>Submerge</a:t>
            </a:r>
            <a:r>
              <a:rPr lang="es-CL" sz="1600" dirty="0" smtClean="0"/>
              <a:t> </a:t>
            </a:r>
            <a:r>
              <a:rPr lang="es-CL" sz="1600" dirty="0" err="1" smtClean="0"/>
              <a:t>your</a:t>
            </a:r>
            <a:r>
              <a:rPr lang="es-CL" sz="1600" dirty="0" smtClean="0"/>
              <a:t> </a:t>
            </a:r>
            <a:r>
              <a:rPr lang="es-CL" sz="1600" dirty="0" err="1" smtClean="0"/>
              <a:t>face</a:t>
            </a:r>
            <a:r>
              <a:rPr lang="es-CL" sz="1600" dirty="0" smtClean="0"/>
              <a:t> </a:t>
            </a:r>
            <a:r>
              <a:rPr lang="es-CL" sz="1600" dirty="0" err="1" smtClean="0"/>
              <a:t>completely</a:t>
            </a:r>
            <a:r>
              <a:rPr lang="es-CL" sz="1600" dirty="0" smtClean="0"/>
              <a:t> </a:t>
            </a:r>
            <a:r>
              <a:rPr lang="es-CL" sz="1600" dirty="0" err="1" smtClean="0"/>
              <a:t>into</a:t>
            </a:r>
            <a:r>
              <a:rPr lang="es-CL" sz="1600" dirty="0" smtClean="0"/>
              <a:t> </a:t>
            </a:r>
            <a:r>
              <a:rPr lang="es-CL" sz="1600" dirty="0" err="1" smtClean="0"/>
              <a:t>the</a:t>
            </a:r>
            <a:r>
              <a:rPr lang="es-CL" sz="1600" dirty="0" smtClean="0"/>
              <a:t> </a:t>
            </a:r>
            <a:r>
              <a:rPr lang="es-CL" sz="1600" dirty="0" err="1" smtClean="0"/>
              <a:t>water</a:t>
            </a:r>
            <a:r>
              <a:rPr lang="es-CL" sz="1600" dirty="0" smtClean="0"/>
              <a:t> and </a:t>
            </a:r>
            <a:r>
              <a:rPr lang="es-CL" sz="1600" dirty="0" err="1" smtClean="0"/>
              <a:t>hold</a:t>
            </a:r>
            <a:r>
              <a:rPr lang="es-CL" sz="1600" dirty="0" smtClean="0"/>
              <a:t> </a:t>
            </a:r>
            <a:r>
              <a:rPr lang="es-CL" sz="1600" dirty="0" err="1" smtClean="0"/>
              <a:t>your</a:t>
            </a:r>
            <a:r>
              <a:rPr lang="es-CL" sz="1600" dirty="0" smtClean="0"/>
              <a:t> </a:t>
            </a:r>
            <a:r>
              <a:rPr lang="es-CL" sz="1600" dirty="0" err="1" smtClean="0"/>
              <a:t>breath</a:t>
            </a:r>
            <a:r>
              <a:rPr lang="es-CL" sz="1600" dirty="0" smtClean="0"/>
              <a:t> </a:t>
            </a:r>
            <a:r>
              <a:rPr lang="es-CL" sz="1600" dirty="0" err="1" smtClean="0"/>
              <a:t>for</a:t>
            </a:r>
            <a:r>
              <a:rPr lang="es-CL" sz="1600" dirty="0" smtClean="0"/>
              <a:t> as </a:t>
            </a:r>
            <a:r>
              <a:rPr lang="es-CL" sz="1600" dirty="0" err="1" smtClean="0"/>
              <a:t>long</a:t>
            </a:r>
            <a:r>
              <a:rPr lang="es-CL" sz="1600" dirty="0" smtClean="0"/>
              <a:t> as </a:t>
            </a:r>
            <a:r>
              <a:rPr lang="es-CL" sz="1600" dirty="0" err="1" smtClean="0"/>
              <a:t>you</a:t>
            </a:r>
            <a:r>
              <a:rPr lang="es-CL" sz="1600" dirty="0" smtClean="0"/>
              <a:t> can.</a:t>
            </a:r>
            <a:endParaRPr lang="es-CL" sz="1600" dirty="0"/>
          </a:p>
        </p:txBody>
      </p:sp>
      <p:pic>
        <p:nvPicPr>
          <p:cNvPr id="16" name="Picture 6"/>
          <p:cNvPicPr>
            <a:picLocks noChangeAspect="1" noChangeArrowheads="1"/>
          </p:cNvPicPr>
          <p:nvPr/>
        </p:nvPicPr>
        <p:blipFill>
          <a:blip r:embed="rId4" cstate="print"/>
          <a:srcRect/>
          <a:stretch>
            <a:fillRect/>
          </a:stretch>
        </p:blipFill>
        <p:spPr bwMode="auto">
          <a:xfrm>
            <a:off x="1691680" y="3645024"/>
            <a:ext cx="370636" cy="382218"/>
          </a:xfrm>
          <a:prstGeom prst="rect">
            <a:avLst/>
          </a:prstGeom>
          <a:noFill/>
          <a:ln w="9525">
            <a:noFill/>
            <a:miter lim="800000"/>
            <a:headEnd/>
            <a:tailEnd/>
          </a:ln>
          <a:effectLst/>
        </p:spPr>
      </p:pic>
      <p:sp>
        <p:nvSpPr>
          <p:cNvPr id="17"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 Subtítulo"/>
          <p:cNvSpPr txBox="1">
            <a:spLocks/>
          </p:cNvSpPr>
          <p:nvPr/>
        </p:nvSpPr>
        <p:spPr>
          <a:xfrm>
            <a:off x="5436096"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23" name="22 CuadroTexto"/>
          <p:cNvSpPr txBox="1"/>
          <p:nvPr/>
        </p:nvSpPr>
        <p:spPr>
          <a:xfrm>
            <a:off x="5436096"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619672" y="3052698"/>
            <a:ext cx="6192688" cy="2031325"/>
          </a:xfrm>
          <a:prstGeom prst="rect">
            <a:avLst/>
          </a:prstGeom>
          <a:noFill/>
        </p:spPr>
        <p:txBody>
          <a:bodyPr wrap="square" rtlCol="0">
            <a:spAutoFit/>
          </a:bodyPr>
          <a:lstStyle/>
          <a:p>
            <a:pPr lvl="0"/>
            <a:r>
              <a:rPr lang="en-US" sz="1400" dirty="0" smtClean="0"/>
              <a:t>Click on            tool from </a:t>
            </a:r>
            <a:r>
              <a:rPr lang="en-US" sz="1400" dirty="0"/>
              <a:t>the </a:t>
            </a:r>
            <a:r>
              <a:rPr lang="en-US" sz="1400" dirty="0" err="1"/>
              <a:t>GlobiLab</a:t>
            </a:r>
            <a:r>
              <a:rPr lang="en-US" sz="1400" dirty="0"/>
              <a:t> menu to </a:t>
            </a:r>
            <a:r>
              <a:rPr lang="en-US" sz="1400" dirty="0" smtClean="0"/>
              <a:t>label your actions on the graph. </a:t>
            </a:r>
          </a:p>
          <a:p>
            <a:pPr lvl="0"/>
            <a:r>
              <a:rPr lang="en-US" sz="1400" dirty="0" smtClean="0"/>
              <a:t> </a:t>
            </a:r>
            <a:endParaRPr lang="es-CL" sz="1400" dirty="0" smtClean="0"/>
          </a:p>
          <a:p>
            <a:pPr lvl="0"/>
            <a:endParaRPr lang="en-US" sz="1400" dirty="0" smtClean="0"/>
          </a:p>
          <a:p>
            <a:pPr lvl="0"/>
            <a:r>
              <a:rPr lang="en-US" sz="1400" dirty="0" smtClean="0"/>
              <a:t>Pick up two points on the temperature curve (        ) to show the extreme values through the experiment.  	</a:t>
            </a:r>
          </a:p>
          <a:p>
            <a:pPr lvl="0"/>
            <a:endParaRPr lang="en-US" sz="1400" dirty="0"/>
          </a:p>
          <a:p>
            <a:pPr lvl="0"/>
            <a:r>
              <a:rPr lang="en-US" sz="1400" dirty="0" smtClean="0"/>
              <a:t> </a:t>
            </a:r>
          </a:p>
          <a:p>
            <a:pPr lvl="0"/>
            <a:r>
              <a:rPr lang="es-CL" sz="1400" dirty="0" err="1" smtClean="0"/>
              <a:t>Get</a:t>
            </a:r>
            <a:r>
              <a:rPr lang="es-CL" sz="1400" dirty="0" smtClean="0"/>
              <a:t> </a:t>
            </a:r>
            <a:r>
              <a:rPr lang="es-CL" sz="1400" dirty="0" err="1" smtClean="0"/>
              <a:t>the</a:t>
            </a:r>
            <a:r>
              <a:rPr lang="es-CL" sz="1400" dirty="0" smtClean="0"/>
              <a:t> </a:t>
            </a:r>
            <a:r>
              <a:rPr lang="es-CL" sz="1400" dirty="0" err="1" smtClean="0"/>
              <a:t>minimum</a:t>
            </a:r>
            <a:r>
              <a:rPr lang="es-CL" sz="1400" dirty="0" smtClean="0"/>
              <a:t> and </a:t>
            </a:r>
            <a:r>
              <a:rPr lang="es-CL" sz="1400" dirty="0" err="1" smtClean="0"/>
              <a:t>maximum</a:t>
            </a:r>
            <a:r>
              <a:rPr lang="es-CL" sz="1400" dirty="0" smtClean="0"/>
              <a:t> </a:t>
            </a:r>
            <a:r>
              <a:rPr lang="es-CL" sz="1400" dirty="0" err="1" smtClean="0"/>
              <a:t>heart</a:t>
            </a:r>
            <a:r>
              <a:rPr lang="es-CL" sz="1400" dirty="0" smtClean="0"/>
              <a:t> </a:t>
            </a:r>
            <a:r>
              <a:rPr lang="es-CL" sz="1400" dirty="0" err="1" smtClean="0"/>
              <a:t>rate</a:t>
            </a:r>
            <a:r>
              <a:rPr lang="es-CL" sz="1400" dirty="0" smtClean="0"/>
              <a:t> </a:t>
            </a:r>
            <a:r>
              <a:rPr lang="es-CL" sz="1400" dirty="0" err="1" smtClean="0"/>
              <a:t>values</a:t>
            </a:r>
            <a:r>
              <a:rPr lang="es-CL" sz="1400" dirty="0" smtClean="0"/>
              <a:t> </a:t>
            </a:r>
            <a:r>
              <a:rPr lang="es-CL" sz="1400" dirty="0" err="1" smtClean="0"/>
              <a:t>using</a:t>
            </a:r>
            <a:r>
              <a:rPr lang="es-CL" sz="1400" dirty="0" smtClean="0"/>
              <a:t> </a:t>
            </a:r>
            <a:r>
              <a:rPr lang="es-CL" sz="1400" dirty="0" err="1" smtClean="0"/>
              <a:t>the</a:t>
            </a:r>
            <a:r>
              <a:rPr lang="es-CL" sz="1400" dirty="0" smtClean="0"/>
              <a:t> </a:t>
            </a:r>
            <a:r>
              <a:rPr lang="es-CL" sz="1400" dirty="0" err="1" smtClean="0"/>
              <a:t>statistics</a:t>
            </a:r>
            <a:r>
              <a:rPr lang="es-CL" sz="1400" dirty="0" smtClean="0"/>
              <a:t> </a:t>
            </a:r>
            <a:r>
              <a:rPr lang="es-CL" sz="1400" dirty="0" err="1" smtClean="0"/>
              <a:t>tool</a:t>
            </a:r>
            <a:r>
              <a:rPr lang="es-CL" sz="1400" dirty="0" smtClean="0"/>
              <a:t>           .  </a:t>
            </a:r>
            <a:endParaRPr lang="es-CL" sz="1400" dirty="0"/>
          </a:p>
          <a:p>
            <a:endParaRPr lang="es-CL" sz="1400" dirty="0"/>
          </a:p>
        </p:txBody>
      </p:sp>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28317" y="2980690"/>
            <a:ext cx="371475" cy="352425"/>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20272" y="4509120"/>
            <a:ext cx="390525" cy="457200"/>
          </a:xfrm>
          <a:prstGeom prst="rect">
            <a:avLst/>
          </a:prstGeom>
        </p:spPr>
      </p:pic>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8" name="1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pic>
        <p:nvPicPr>
          <p:cNvPr id="19" name="18 Imagen"/>
          <p:cNvPicPr/>
          <p:nvPr/>
        </p:nvPicPr>
        <p:blipFill>
          <a:blip r:embed="rId5" cstate="print"/>
          <a:srcRect/>
          <a:stretch>
            <a:fillRect/>
          </a:stretch>
        </p:blipFill>
        <p:spPr bwMode="auto">
          <a:xfrm>
            <a:off x="5004048" y="3600369"/>
            <a:ext cx="345212" cy="332687"/>
          </a:xfrm>
          <a:prstGeom prst="rect">
            <a:avLst/>
          </a:prstGeom>
          <a:noFill/>
          <a:ln w="9525">
            <a:noFill/>
            <a:miter lim="800000"/>
            <a:headEnd/>
            <a:tailEnd/>
          </a:ln>
        </p:spPr>
      </p:pic>
      <p:pic>
        <p:nvPicPr>
          <p:cNvPr id="20" name="Picture 2"/>
          <p:cNvPicPr>
            <a:picLocks noChangeAspect="1" noChangeArrowheads="1"/>
          </p:cNvPicPr>
          <p:nvPr/>
        </p:nvPicPr>
        <p:blipFill>
          <a:blip r:embed="rId6" cstate="print"/>
          <a:srcRect/>
          <a:stretch>
            <a:fillRect/>
          </a:stretch>
        </p:blipFill>
        <p:spPr bwMode="auto">
          <a:xfrm>
            <a:off x="1350184" y="2996508"/>
            <a:ext cx="341496" cy="375646"/>
          </a:xfrm>
          <a:prstGeom prst="rect">
            <a:avLst/>
          </a:prstGeom>
          <a:noFill/>
          <a:ln w="9525">
            <a:noFill/>
            <a:miter lim="800000"/>
            <a:headEnd/>
            <a:tailEnd/>
          </a:ln>
          <a:effectLst/>
        </p:spPr>
      </p:pic>
      <p:pic>
        <p:nvPicPr>
          <p:cNvPr id="21" name="Picture 3"/>
          <p:cNvPicPr>
            <a:picLocks noChangeAspect="1" noChangeArrowheads="1"/>
          </p:cNvPicPr>
          <p:nvPr/>
        </p:nvPicPr>
        <p:blipFill>
          <a:blip r:embed="rId7" cstate="print"/>
          <a:srcRect/>
          <a:stretch>
            <a:fillRect/>
          </a:stretch>
        </p:blipFill>
        <p:spPr bwMode="auto">
          <a:xfrm>
            <a:off x="1353901" y="3661710"/>
            <a:ext cx="318729" cy="352879"/>
          </a:xfrm>
          <a:prstGeom prst="rect">
            <a:avLst/>
          </a:prstGeom>
          <a:noFill/>
          <a:ln w="9525">
            <a:noFill/>
            <a:miter lim="800000"/>
            <a:headEnd/>
            <a:tailEnd/>
          </a:ln>
          <a:effectLst/>
        </p:spPr>
      </p:pic>
      <p:pic>
        <p:nvPicPr>
          <p:cNvPr id="22" name="Picture 4"/>
          <p:cNvPicPr>
            <a:picLocks noChangeAspect="1" noChangeArrowheads="1"/>
          </p:cNvPicPr>
          <p:nvPr/>
        </p:nvPicPr>
        <p:blipFill>
          <a:blip r:embed="rId8" cstate="print"/>
          <a:srcRect/>
          <a:stretch>
            <a:fillRect/>
          </a:stretch>
        </p:blipFill>
        <p:spPr bwMode="auto">
          <a:xfrm>
            <a:off x="1353900" y="4527664"/>
            <a:ext cx="318730" cy="341496"/>
          </a:xfrm>
          <a:prstGeom prst="rect">
            <a:avLst/>
          </a:prstGeom>
          <a:noFill/>
          <a:ln w="9525">
            <a:noFill/>
            <a:miter lim="800000"/>
            <a:headEnd/>
            <a:tailEnd/>
          </a:ln>
          <a:effectLst/>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8926" y="2924946"/>
            <a:ext cx="6267450" cy="576064"/>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0741" y="2852937"/>
            <a:ext cx="504825" cy="447675"/>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906663" y="3059089"/>
            <a:ext cx="5729266" cy="307777"/>
          </a:xfrm>
          <a:prstGeom prst="rect">
            <a:avLst/>
          </a:prstGeom>
          <a:noFill/>
        </p:spPr>
        <p:txBody>
          <a:bodyPr wrap="square" rtlCol="0">
            <a:spAutoFit/>
          </a:bodyPr>
          <a:lstStyle/>
          <a:p>
            <a:r>
              <a:rPr lang="en-US" sz="1400" b="1" dirty="0"/>
              <a:t>How do the results relate to your initial hypothesis? Explain.</a:t>
            </a:r>
            <a:endParaRPr lang="es-CL" sz="1400"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8926" y="3717033"/>
            <a:ext cx="6267450" cy="576064"/>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0741" y="3645024"/>
            <a:ext cx="504825" cy="447675"/>
          </a:xfrm>
          <a:prstGeom prst="rect">
            <a:avLst/>
          </a:prstGeom>
        </p:spPr>
      </p:pic>
      <p:sp>
        <p:nvSpPr>
          <p:cNvPr id="14" name="13 CuadroTexto"/>
          <p:cNvSpPr txBox="1"/>
          <p:nvPr/>
        </p:nvSpPr>
        <p:spPr>
          <a:xfrm>
            <a:off x="1906662" y="3851176"/>
            <a:ext cx="5977707" cy="307777"/>
          </a:xfrm>
          <a:prstGeom prst="rect">
            <a:avLst/>
          </a:prstGeom>
          <a:noFill/>
        </p:spPr>
        <p:txBody>
          <a:bodyPr wrap="square" rtlCol="0">
            <a:spAutoFit/>
          </a:bodyPr>
          <a:lstStyle/>
          <a:p>
            <a:r>
              <a:rPr lang="en-US" sz="1400" b="1" dirty="0"/>
              <a:t>What was the relationship between the </a:t>
            </a:r>
            <a:r>
              <a:rPr lang="en-US" sz="1400" b="1" dirty="0" smtClean="0"/>
              <a:t>heart rate and water temperature?</a:t>
            </a:r>
            <a:endParaRPr lang="es-CL" sz="1400"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8925" y="4528865"/>
            <a:ext cx="6267450" cy="70033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0740" y="4456857"/>
            <a:ext cx="504825" cy="447675"/>
          </a:xfrm>
          <a:prstGeom prst="rect">
            <a:avLst/>
          </a:prstGeom>
        </p:spPr>
      </p:pic>
      <p:sp>
        <p:nvSpPr>
          <p:cNvPr id="17" name="16 CuadroTexto"/>
          <p:cNvSpPr txBox="1"/>
          <p:nvPr/>
        </p:nvSpPr>
        <p:spPr>
          <a:xfrm>
            <a:off x="1906661" y="4663009"/>
            <a:ext cx="5977707" cy="523220"/>
          </a:xfrm>
          <a:prstGeom prst="rect">
            <a:avLst/>
          </a:prstGeom>
          <a:noFill/>
        </p:spPr>
        <p:txBody>
          <a:bodyPr wrap="square" rtlCol="0">
            <a:spAutoFit/>
          </a:bodyPr>
          <a:lstStyle/>
          <a:p>
            <a:r>
              <a:rPr lang="en-US" sz="1400" b="1" dirty="0" smtClean="0"/>
              <a:t>Did the graph show differences in the heart rate curve behavior before, during and after your face was submerged in the water?</a:t>
            </a:r>
            <a:endParaRPr lang="es-CL" sz="1400" dirty="0"/>
          </a:p>
        </p:txBody>
      </p:sp>
      <p:sp>
        <p:nvSpPr>
          <p:cNvPr id="1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9" name="18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1449309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521479"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10"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1" name="10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
        <p:nvSpPr>
          <p:cNvPr id="9" name="8 Rectángulo"/>
          <p:cNvSpPr/>
          <p:nvPr/>
        </p:nvSpPr>
        <p:spPr>
          <a:xfrm>
            <a:off x="0" y="5445224"/>
            <a:ext cx="1691680" cy="14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p:cNvSpPr/>
          <p:nvPr/>
        </p:nvSpPr>
        <p:spPr>
          <a:xfrm>
            <a:off x="8460432" y="4365104"/>
            <a:ext cx="683568"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13 Imagen" descr="MAMMAL.jpg"/>
          <p:cNvPicPr>
            <a:picLocks noChangeAspect="1"/>
          </p:cNvPicPr>
          <p:nvPr/>
        </p:nvPicPr>
        <p:blipFill>
          <a:blip r:embed="rId3" cstate="print"/>
          <a:stretch>
            <a:fillRect/>
          </a:stretch>
        </p:blipFill>
        <p:spPr>
          <a:xfrm>
            <a:off x="467544" y="2852936"/>
            <a:ext cx="8214441" cy="3600400"/>
          </a:xfrm>
          <a:prstGeom prst="rect">
            <a:avLst/>
          </a:prstGeom>
        </p:spPr>
      </p:pic>
    </p:spTree>
    <p:extLst>
      <p:ext uri="{BB962C8B-B14F-4D97-AF65-F5344CB8AC3E}">
        <p14:creationId xmlns:p14="http://schemas.microsoft.com/office/powerpoint/2010/main" xmlns="" val="4042537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218" y="2598385"/>
            <a:ext cx="6267450"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5208"/>
          <a:stretch/>
        </p:blipFill>
        <p:spPr>
          <a:xfrm>
            <a:off x="1043608" y="2338205"/>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475656" y="2420888"/>
            <a:ext cx="6048671" cy="1369606"/>
          </a:xfrm>
          <a:prstGeom prst="rect">
            <a:avLst/>
          </a:prstGeom>
          <a:noFill/>
        </p:spPr>
        <p:txBody>
          <a:bodyPr wrap="square" rtlCol="0">
            <a:spAutoFit/>
          </a:bodyPr>
          <a:lstStyle/>
          <a:p>
            <a:r>
              <a:rPr lang="en-US" sz="1400" dirty="0"/>
              <a:t> </a:t>
            </a:r>
            <a:r>
              <a:rPr lang="en-US" sz="1400" b="1" dirty="0" smtClean="0"/>
              <a:t>What </a:t>
            </a:r>
            <a:r>
              <a:rPr lang="en-US" sz="1400" b="1" dirty="0"/>
              <a:t>variables are correlated in this experiment</a:t>
            </a:r>
            <a:r>
              <a:rPr lang="en-US" sz="1400" b="1" dirty="0" smtClean="0"/>
              <a:t>? Did you expect this result? </a:t>
            </a:r>
          </a:p>
          <a:p>
            <a:endParaRPr lang="en-US" sz="1300" dirty="0"/>
          </a:p>
          <a:p>
            <a:pPr algn="just"/>
            <a:r>
              <a:rPr lang="en-US" sz="1400" dirty="0" smtClean="0"/>
              <a:t>Students </a:t>
            </a:r>
            <a:r>
              <a:rPr lang="en-US" sz="1400" dirty="0"/>
              <a:t>should point out that the </a:t>
            </a:r>
            <a:r>
              <a:rPr lang="en-US" sz="1400" dirty="0" smtClean="0"/>
              <a:t>heart rate and the temperature of the water are correlated variables. They could remember from the theoretical background that temperature is one of the predictor factors in this stressed condition.  </a:t>
            </a:r>
            <a:endParaRPr lang="es-CL" sz="1400" dirty="0"/>
          </a:p>
          <a:p>
            <a:pPr algn="just"/>
            <a:endParaRPr lang="es-CL" sz="1400"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218" y="4065188"/>
            <a:ext cx="6267450" cy="1308028"/>
          </a:xfrm>
          <a:prstGeom prst="rect">
            <a:avLst/>
          </a:prstGeom>
        </p:spPr>
      </p:pic>
      <p:pic>
        <p:nvPicPr>
          <p:cNvPr id="12" name="11 Imagen"/>
          <p:cNvPicPr>
            <a:picLocks noChangeAspect="1"/>
          </p:cNvPicPr>
          <p:nvPr/>
        </p:nvPicPr>
        <p:blipFill rotWithShape="1">
          <a:blip r:embed="rId3" cstate="print">
            <a:extLst>
              <a:ext uri="{28A0092B-C50C-407E-A947-70E740481C1C}">
                <a14:useLocalDpi xmlns:a14="http://schemas.microsoft.com/office/drawing/2010/main" xmlns="" val="0"/>
              </a:ext>
            </a:extLst>
          </a:blip>
          <a:srcRect b="5208"/>
          <a:stretch/>
        </p:blipFill>
        <p:spPr>
          <a:xfrm>
            <a:off x="1043608" y="3805009"/>
            <a:ext cx="6629400" cy="416079"/>
          </a:xfrm>
          <a:prstGeom prst="rect">
            <a:avLst/>
          </a:prstGeom>
        </p:spPr>
      </p:pic>
      <p:sp>
        <p:nvSpPr>
          <p:cNvPr id="13" name="12 CuadroTexto"/>
          <p:cNvSpPr txBox="1"/>
          <p:nvPr/>
        </p:nvSpPr>
        <p:spPr>
          <a:xfrm>
            <a:off x="1475656" y="3873996"/>
            <a:ext cx="6048672" cy="1585049"/>
          </a:xfrm>
          <a:prstGeom prst="rect">
            <a:avLst/>
          </a:prstGeom>
          <a:noFill/>
        </p:spPr>
        <p:txBody>
          <a:bodyPr wrap="square" rtlCol="0">
            <a:spAutoFit/>
          </a:bodyPr>
          <a:lstStyle/>
          <a:p>
            <a:pPr algn="just"/>
            <a:r>
              <a:rPr lang="en-US" sz="1400" b="1" dirty="0" smtClean="0"/>
              <a:t>What are the benefits of decreasing the heart rate under diving conditions? </a:t>
            </a:r>
            <a:endParaRPr lang="es-CL" sz="1400" dirty="0"/>
          </a:p>
          <a:p>
            <a:pPr algn="just"/>
            <a:endParaRPr lang="en-US" sz="1300" dirty="0"/>
          </a:p>
          <a:p>
            <a:pPr algn="just"/>
            <a:r>
              <a:rPr lang="en-US" sz="1400" dirty="0"/>
              <a:t>Students </a:t>
            </a:r>
            <a:r>
              <a:rPr lang="en-US" sz="1400" dirty="0" smtClean="0"/>
              <a:t>could mention the decrease in heart rate helps a lower oxygen consumption since the heart muscle is working at a lower intensity, however,  diving response </a:t>
            </a:r>
            <a:r>
              <a:rPr lang="es-CL" sz="1400" dirty="0" err="1" smtClean="0"/>
              <a:t>enables</a:t>
            </a:r>
            <a:r>
              <a:rPr lang="es-CL" sz="1400" dirty="0" smtClean="0"/>
              <a:t> </a:t>
            </a:r>
            <a:r>
              <a:rPr lang="es-CL" sz="1400" dirty="0" err="1" smtClean="0"/>
              <a:t>the</a:t>
            </a:r>
            <a:r>
              <a:rPr lang="es-CL" sz="1400" dirty="0" smtClean="0"/>
              <a:t> </a:t>
            </a:r>
            <a:r>
              <a:rPr lang="es-CL" sz="1400" dirty="0" err="1" smtClean="0"/>
              <a:t>body</a:t>
            </a:r>
            <a:r>
              <a:rPr lang="es-CL" sz="1400" dirty="0" smtClean="0"/>
              <a:t> </a:t>
            </a:r>
            <a:r>
              <a:rPr lang="es-CL" sz="1400" dirty="0" err="1" smtClean="0"/>
              <a:t>to</a:t>
            </a:r>
            <a:r>
              <a:rPr lang="es-CL" sz="1400" dirty="0" smtClean="0"/>
              <a:t> </a:t>
            </a:r>
            <a:r>
              <a:rPr lang="es-CL" sz="1400" dirty="0" err="1" smtClean="0"/>
              <a:t>tolerate</a:t>
            </a:r>
            <a:r>
              <a:rPr lang="es-CL" sz="1400" dirty="0" smtClean="0"/>
              <a:t> a </a:t>
            </a:r>
            <a:r>
              <a:rPr lang="es-CL" sz="1400" dirty="0" err="1" smtClean="0"/>
              <a:t>low</a:t>
            </a:r>
            <a:r>
              <a:rPr lang="es-CL" sz="1400" dirty="0" smtClean="0"/>
              <a:t> </a:t>
            </a:r>
            <a:r>
              <a:rPr lang="es-CL" sz="1400" dirty="0" err="1" smtClean="0"/>
              <a:t>level</a:t>
            </a:r>
            <a:r>
              <a:rPr lang="es-CL" sz="1400" dirty="0" smtClean="0"/>
              <a:t> of </a:t>
            </a:r>
            <a:r>
              <a:rPr lang="es-CL" sz="1400" dirty="0" err="1" smtClean="0"/>
              <a:t>oxygen</a:t>
            </a:r>
            <a:r>
              <a:rPr lang="es-CL" sz="1400" dirty="0" smtClean="0"/>
              <a:t> </a:t>
            </a:r>
            <a:r>
              <a:rPr lang="es-CL" sz="1400" dirty="0" err="1" smtClean="0"/>
              <a:t>because</a:t>
            </a:r>
            <a:r>
              <a:rPr lang="es-CL" sz="1400" dirty="0" smtClean="0"/>
              <a:t> </a:t>
            </a:r>
            <a:r>
              <a:rPr lang="es-CL" sz="1400" dirty="0" err="1" smtClean="0"/>
              <a:t>different</a:t>
            </a:r>
            <a:r>
              <a:rPr lang="es-CL" sz="1400" dirty="0" smtClean="0"/>
              <a:t> </a:t>
            </a:r>
            <a:r>
              <a:rPr lang="en-US" sz="1400" dirty="0" smtClean="0"/>
              <a:t>physiological shifts are produced. </a:t>
            </a:r>
            <a:endParaRPr lang="es-CL" sz="1300" dirty="0"/>
          </a:p>
          <a:p>
            <a:pPr algn="just"/>
            <a:endParaRPr lang="es-CL" sz="1400" dirty="0"/>
          </a:p>
        </p:txBody>
      </p:sp>
      <p:sp>
        <p:nvSpPr>
          <p:cNvPr id="1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5" name="14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8886" y="2636912"/>
            <a:ext cx="6267450" cy="1584176"/>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5208"/>
          <a:stretch/>
        </p:blipFill>
        <p:spPr>
          <a:xfrm>
            <a:off x="1043608" y="2348880"/>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475656" y="2492896"/>
            <a:ext cx="6048672" cy="2231380"/>
          </a:xfrm>
          <a:prstGeom prst="rect">
            <a:avLst/>
          </a:prstGeom>
          <a:noFill/>
        </p:spPr>
        <p:txBody>
          <a:bodyPr wrap="square" rtlCol="0">
            <a:spAutoFit/>
          </a:bodyPr>
          <a:lstStyle/>
          <a:p>
            <a:r>
              <a:rPr lang="es-CL" sz="1400" b="1" dirty="0" err="1" smtClean="0"/>
              <a:t>What</a:t>
            </a:r>
            <a:r>
              <a:rPr lang="es-CL" sz="1400" b="1" dirty="0" smtClean="0"/>
              <a:t> are </a:t>
            </a:r>
            <a:r>
              <a:rPr lang="es-CL" sz="1400" b="1" dirty="0" err="1" smtClean="0"/>
              <a:t>the</a:t>
            </a:r>
            <a:r>
              <a:rPr lang="es-CL" sz="1400" b="1" dirty="0" smtClean="0"/>
              <a:t> </a:t>
            </a:r>
            <a:r>
              <a:rPr lang="es-CL" sz="1400" b="1" dirty="0" err="1" smtClean="0"/>
              <a:t>physiological</a:t>
            </a:r>
            <a:r>
              <a:rPr lang="es-CL" sz="1400" b="1" dirty="0" smtClean="0"/>
              <a:t> </a:t>
            </a:r>
            <a:r>
              <a:rPr lang="es-CL" sz="1400" b="1" dirty="0" err="1" smtClean="0"/>
              <a:t>mechanisms</a:t>
            </a:r>
            <a:r>
              <a:rPr lang="es-CL" sz="1400" b="1" dirty="0" smtClean="0"/>
              <a:t> </a:t>
            </a:r>
            <a:r>
              <a:rPr lang="es-CL" sz="1400" b="1" dirty="0" err="1" smtClean="0"/>
              <a:t>occurring</a:t>
            </a:r>
            <a:r>
              <a:rPr lang="es-CL" sz="1400" b="1" dirty="0" smtClean="0"/>
              <a:t> </a:t>
            </a:r>
            <a:r>
              <a:rPr lang="es-CL" sz="1400" b="1" dirty="0" err="1" smtClean="0"/>
              <a:t>during</a:t>
            </a:r>
            <a:r>
              <a:rPr lang="es-CL" sz="1400" b="1" dirty="0" smtClean="0"/>
              <a:t> </a:t>
            </a:r>
            <a:r>
              <a:rPr lang="es-CL" sz="1400" b="1" dirty="0" err="1" smtClean="0"/>
              <a:t>the</a:t>
            </a:r>
            <a:r>
              <a:rPr lang="es-CL" sz="1400" b="1" dirty="0" smtClean="0"/>
              <a:t> </a:t>
            </a:r>
            <a:r>
              <a:rPr lang="es-CL" sz="1400" b="1" dirty="0" err="1" smtClean="0"/>
              <a:t>human</a:t>
            </a:r>
            <a:r>
              <a:rPr lang="es-CL" sz="1400" b="1" dirty="0" smtClean="0"/>
              <a:t> </a:t>
            </a:r>
            <a:r>
              <a:rPr lang="es-CL" sz="1400" b="1" dirty="0" err="1" smtClean="0"/>
              <a:t>diving</a:t>
            </a:r>
            <a:r>
              <a:rPr lang="es-CL" sz="1400" b="1" dirty="0" smtClean="0"/>
              <a:t> </a:t>
            </a:r>
            <a:r>
              <a:rPr lang="es-CL" sz="1400" b="1" dirty="0" err="1" smtClean="0"/>
              <a:t>reflex</a:t>
            </a:r>
            <a:r>
              <a:rPr lang="es-CL" sz="1400" b="1" dirty="0" smtClean="0"/>
              <a:t>? </a:t>
            </a:r>
            <a:endParaRPr lang="es-CL" sz="1400" dirty="0"/>
          </a:p>
          <a:p>
            <a:endParaRPr lang="en-US" sz="1400" dirty="0"/>
          </a:p>
          <a:p>
            <a:pPr algn="just"/>
            <a:r>
              <a:rPr lang="en-US" sz="1400" dirty="0"/>
              <a:t>Students </a:t>
            </a:r>
            <a:r>
              <a:rPr lang="en-US" sz="1400" dirty="0" smtClean="0"/>
              <a:t>should consider the theoretical background and point out that saving available rich-oxygen blood for lungs, heart, brain and keeping the body’s core temperature in cold water is the result of </a:t>
            </a:r>
            <a:r>
              <a:rPr lang="en-US" sz="1400" dirty="0" err="1" smtClean="0"/>
              <a:t>bradicardia</a:t>
            </a:r>
            <a:r>
              <a:rPr lang="en-US" sz="1400" dirty="0" smtClean="0"/>
              <a:t>, reduction of limb blood flow and peripheral vasoconstriction as well.  These physiological shifts work in coordination to reach the short-term adaption to immersion.  </a:t>
            </a:r>
          </a:p>
          <a:p>
            <a:pPr algn="just"/>
            <a:endParaRPr lang="es-CL" sz="1300" dirty="0"/>
          </a:p>
          <a:p>
            <a:endParaRPr lang="es-CL" sz="1400" dirty="0"/>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2" name="11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512168"/>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403648" y="2753633"/>
            <a:ext cx="5976664" cy="1323439"/>
          </a:xfrm>
          <a:prstGeom prst="rect">
            <a:avLst/>
          </a:prstGeom>
          <a:noFill/>
        </p:spPr>
        <p:txBody>
          <a:bodyPr wrap="square" rtlCol="0">
            <a:spAutoFit/>
          </a:bodyPr>
          <a:lstStyle/>
          <a:p>
            <a:pPr algn="just"/>
            <a:r>
              <a:rPr lang="en-US" sz="1600" dirty="0"/>
              <a:t>The purpose of this activity is to </a:t>
            </a:r>
            <a:r>
              <a:rPr lang="en-US" sz="1600" dirty="0" smtClean="0"/>
              <a:t>corroborate a mammalian adaptation known as “diving reflex” relating the heart rate, temperature of water and breath-holding capacity. Moreover, a </a:t>
            </a:r>
            <a:r>
              <a:rPr lang="en-US" sz="1600" dirty="0"/>
              <a:t>hypothesis </a:t>
            </a:r>
            <a:r>
              <a:rPr lang="en-US" sz="1600" dirty="0" smtClean="0"/>
              <a:t>will be created and tested using </a:t>
            </a:r>
            <a:r>
              <a:rPr lang="en-US" sz="1600" dirty="0"/>
              <a:t>the </a:t>
            </a:r>
            <a:r>
              <a:rPr lang="en-US" sz="1600" dirty="0" err="1" smtClean="0"/>
              <a:t>Labidisc</a:t>
            </a:r>
            <a:r>
              <a:rPr lang="en-US" sz="1600" dirty="0" smtClean="0"/>
              <a:t> external temperature and heart rate sensors.</a:t>
            </a:r>
            <a:endParaRPr lang="en-US" sz="1600" baseline="30000" dirty="0"/>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Mammalian</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diving</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reflex</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31218" y="4130381"/>
            <a:ext cx="6267450" cy="1602875"/>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993" y="3789040"/>
            <a:ext cx="6543675" cy="657225"/>
          </a:xfrm>
          <a:prstGeom prst="rect">
            <a:avLst/>
          </a:prstGeom>
        </p:spPr>
      </p:pic>
      <p:sp>
        <p:nvSpPr>
          <p:cNvPr id="15" name="14 CuadroTexto"/>
          <p:cNvSpPr txBox="1"/>
          <p:nvPr/>
        </p:nvSpPr>
        <p:spPr>
          <a:xfrm>
            <a:off x="1601686" y="3914914"/>
            <a:ext cx="5996982" cy="1785104"/>
          </a:xfrm>
          <a:prstGeom prst="rect">
            <a:avLst/>
          </a:prstGeom>
          <a:noFill/>
        </p:spPr>
        <p:txBody>
          <a:bodyPr wrap="square" rtlCol="0">
            <a:spAutoFit/>
          </a:bodyPr>
          <a:lstStyle/>
          <a:p>
            <a:r>
              <a:rPr lang="en-US" sz="1400" b="1" dirty="0" smtClean="0"/>
              <a:t>What is the most important factor to coordinate simultaneous physiological processes through the diving reflex? Investigate.</a:t>
            </a:r>
            <a:endParaRPr lang="es-CL" sz="1400" dirty="0" smtClean="0"/>
          </a:p>
          <a:p>
            <a:endParaRPr lang="en-US" sz="1200" dirty="0" smtClean="0"/>
          </a:p>
          <a:p>
            <a:pPr algn="just"/>
            <a:r>
              <a:rPr lang="en-US" sz="1400" dirty="0" smtClean="0"/>
              <a:t>Students should answer that by holding their breath while experiencing their face submerged in cold water produces a decrease in heart rate and reduction of limb blood flow. This is due to parasympathetic responses from the nervous system which regulate the pacemaker (i.e. heart rate control) and blood pressure by means of the related muscles. </a:t>
            </a:r>
            <a:endParaRPr lang="es-CL" sz="1400" dirty="0" smtClean="0"/>
          </a:p>
        </p:txBody>
      </p:sp>
      <p:pic>
        <p:nvPicPr>
          <p:cNvPr id="11" name="10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28886" y="2852936"/>
            <a:ext cx="6267450" cy="792088"/>
          </a:xfrm>
          <a:prstGeom prst="rect">
            <a:avLst/>
          </a:prstGeom>
        </p:spPr>
      </p:pic>
      <p:sp>
        <p:nvSpPr>
          <p:cNvPr id="16" name="15 CuadroTexto"/>
          <p:cNvSpPr txBox="1"/>
          <p:nvPr/>
        </p:nvSpPr>
        <p:spPr>
          <a:xfrm>
            <a:off x="1601686" y="2465601"/>
            <a:ext cx="5996982" cy="1354217"/>
          </a:xfrm>
          <a:prstGeom prst="rect">
            <a:avLst/>
          </a:prstGeom>
          <a:noFill/>
        </p:spPr>
        <p:txBody>
          <a:bodyPr wrap="square" rtlCol="0">
            <a:spAutoFit/>
          </a:bodyPr>
          <a:lstStyle/>
          <a:p>
            <a:r>
              <a:rPr lang="es-CL" sz="1400" b="1" dirty="0" err="1" smtClean="0"/>
              <a:t>What</a:t>
            </a:r>
            <a:r>
              <a:rPr lang="es-CL" sz="1400" b="1" dirty="0" smtClean="0"/>
              <a:t> </a:t>
            </a:r>
            <a:r>
              <a:rPr lang="es-CL" sz="1400" b="1" dirty="0" err="1" smtClean="0"/>
              <a:t>negative</a:t>
            </a:r>
            <a:r>
              <a:rPr lang="es-CL" sz="1400" b="1" dirty="0" smtClean="0"/>
              <a:t> </a:t>
            </a:r>
            <a:r>
              <a:rPr lang="es-CL" sz="1400" b="1" dirty="0" err="1" smtClean="0"/>
              <a:t>collateral</a:t>
            </a:r>
            <a:r>
              <a:rPr lang="es-CL" sz="1400" b="1" dirty="0" smtClean="0"/>
              <a:t> </a:t>
            </a:r>
            <a:r>
              <a:rPr lang="es-CL" sz="1400" b="1" dirty="0" err="1" smtClean="0"/>
              <a:t>effect</a:t>
            </a:r>
            <a:r>
              <a:rPr lang="es-CL" sz="1400" b="1" dirty="0" smtClean="0"/>
              <a:t> </a:t>
            </a:r>
            <a:r>
              <a:rPr lang="es-CL" sz="1400" b="1" dirty="0" err="1" smtClean="0"/>
              <a:t>does</a:t>
            </a:r>
            <a:r>
              <a:rPr lang="es-CL" sz="1400" b="1" dirty="0" smtClean="0"/>
              <a:t> </a:t>
            </a:r>
            <a:r>
              <a:rPr lang="es-CL" sz="1400" b="1" dirty="0" err="1" smtClean="0"/>
              <a:t>the</a:t>
            </a:r>
            <a:r>
              <a:rPr lang="es-CL" sz="1400" b="1" dirty="0" smtClean="0"/>
              <a:t> </a:t>
            </a:r>
            <a:r>
              <a:rPr lang="es-CL" sz="1400" b="1" dirty="0" err="1" smtClean="0"/>
              <a:t>mammalian</a:t>
            </a:r>
            <a:r>
              <a:rPr lang="es-CL" sz="1400" b="1" dirty="0" smtClean="0"/>
              <a:t> </a:t>
            </a:r>
            <a:r>
              <a:rPr lang="es-CL" sz="1400" b="1" dirty="0" err="1" smtClean="0"/>
              <a:t>diving</a:t>
            </a:r>
            <a:r>
              <a:rPr lang="es-CL" sz="1400" b="1" dirty="0" smtClean="0"/>
              <a:t> </a:t>
            </a:r>
            <a:r>
              <a:rPr lang="es-CL" sz="1400" b="1" dirty="0" err="1" smtClean="0"/>
              <a:t>reflex</a:t>
            </a:r>
            <a:r>
              <a:rPr lang="es-CL" sz="1400" b="1" dirty="0" smtClean="0"/>
              <a:t> </a:t>
            </a:r>
            <a:r>
              <a:rPr lang="es-CL" sz="1400" b="1" dirty="0" err="1" smtClean="0"/>
              <a:t>have</a:t>
            </a:r>
            <a:r>
              <a:rPr lang="es-CL" sz="1400" b="1" dirty="0" smtClean="0"/>
              <a:t>?</a:t>
            </a:r>
            <a:endParaRPr lang="es-CL" sz="1400" dirty="0"/>
          </a:p>
          <a:p>
            <a:endParaRPr lang="en-US" sz="1300" dirty="0"/>
          </a:p>
          <a:p>
            <a:pPr algn="just"/>
            <a:r>
              <a:rPr lang="en-US" sz="1400" dirty="0" smtClean="0"/>
              <a:t>The ability to perform useful work (for example, escape from danger and to save oneself) declines substantially after 10 minutes of being submerged since the body protectively cuts off blood flow to "non-essential" muscles.</a:t>
            </a:r>
          </a:p>
          <a:p>
            <a:endParaRPr lang="es-CL" sz="1300" dirty="0"/>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8" name="1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6 CuadroTexto"/>
          <p:cNvSpPr txBox="1"/>
          <p:nvPr/>
        </p:nvSpPr>
        <p:spPr>
          <a:xfrm>
            <a:off x="323528" y="2564904"/>
            <a:ext cx="4680520" cy="3108543"/>
          </a:xfrm>
          <a:prstGeom prst="rect">
            <a:avLst/>
          </a:prstGeom>
          <a:noFill/>
        </p:spPr>
        <p:txBody>
          <a:bodyPr wrap="square" rtlCol="0">
            <a:spAutoFit/>
          </a:bodyPr>
          <a:lstStyle/>
          <a:p>
            <a:pPr algn="just"/>
            <a:r>
              <a:rPr lang="es-CL" sz="1400" dirty="0" err="1" smtClean="0"/>
              <a:t>One</a:t>
            </a:r>
            <a:r>
              <a:rPr lang="es-CL" sz="1400" dirty="0" smtClean="0"/>
              <a:t> of </a:t>
            </a:r>
            <a:r>
              <a:rPr lang="es-CL" sz="1400" dirty="0" err="1" smtClean="0"/>
              <a:t>the</a:t>
            </a:r>
            <a:r>
              <a:rPr lang="es-CL" sz="1400" dirty="0" smtClean="0"/>
              <a:t> </a:t>
            </a:r>
            <a:r>
              <a:rPr lang="es-CL" sz="1400" dirty="0" err="1" smtClean="0"/>
              <a:t>most</a:t>
            </a:r>
            <a:r>
              <a:rPr lang="es-CL" sz="1400" dirty="0" smtClean="0"/>
              <a:t> </a:t>
            </a:r>
            <a:r>
              <a:rPr lang="es-CL" sz="1400" dirty="0" err="1" smtClean="0"/>
              <a:t>interesting</a:t>
            </a:r>
            <a:r>
              <a:rPr lang="es-CL" sz="1400" dirty="0" smtClean="0"/>
              <a:t> </a:t>
            </a:r>
            <a:r>
              <a:rPr lang="es-CL" sz="1400" dirty="0" err="1" smtClean="0"/>
              <a:t>issues</a:t>
            </a:r>
            <a:r>
              <a:rPr lang="es-CL" sz="1400" dirty="0" smtClean="0"/>
              <a:t> in </a:t>
            </a:r>
            <a:r>
              <a:rPr lang="es-CL" sz="1400" dirty="0" err="1" smtClean="0"/>
              <a:t>evolutionary</a:t>
            </a:r>
            <a:r>
              <a:rPr lang="es-CL" sz="1400" dirty="0" smtClean="0"/>
              <a:t> </a:t>
            </a:r>
            <a:r>
              <a:rPr lang="es-CL" sz="1400" dirty="0" err="1" smtClean="0"/>
              <a:t>history</a:t>
            </a:r>
            <a:r>
              <a:rPr lang="es-CL" sz="1400" dirty="0" smtClean="0"/>
              <a:t> </a:t>
            </a:r>
            <a:r>
              <a:rPr lang="es-CL" sz="1400" dirty="0" err="1" smtClean="0"/>
              <a:t>is</a:t>
            </a:r>
            <a:r>
              <a:rPr lang="es-CL" sz="1400" dirty="0" smtClean="0"/>
              <a:t> </a:t>
            </a:r>
            <a:r>
              <a:rPr lang="es-CL" sz="1400" dirty="0" err="1" smtClean="0"/>
              <a:t>the</a:t>
            </a:r>
            <a:r>
              <a:rPr lang="es-CL" sz="1400" dirty="0" smtClean="0"/>
              <a:t> </a:t>
            </a:r>
            <a:r>
              <a:rPr lang="es-CL" sz="1400" dirty="0" err="1" smtClean="0"/>
              <a:t>adaptation</a:t>
            </a:r>
            <a:r>
              <a:rPr lang="es-CL" sz="1400" dirty="0" smtClean="0"/>
              <a:t> of marine </a:t>
            </a:r>
            <a:r>
              <a:rPr lang="es-CL" sz="1400" dirty="0" err="1" smtClean="0"/>
              <a:t>mammals</a:t>
            </a:r>
            <a:r>
              <a:rPr lang="es-CL" sz="1400" dirty="0" smtClean="0"/>
              <a:t>, </a:t>
            </a:r>
            <a:r>
              <a:rPr lang="es-CL" sz="1400" dirty="0" err="1" smtClean="0"/>
              <a:t>from</a:t>
            </a:r>
            <a:r>
              <a:rPr lang="es-CL" sz="1400" dirty="0" smtClean="0"/>
              <a:t> </a:t>
            </a:r>
            <a:r>
              <a:rPr lang="es-CL" sz="1400" dirty="0" err="1" smtClean="0"/>
              <a:t>terrestrial</a:t>
            </a:r>
            <a:r>
              <a:rPr lang="es-CL" sz="1400" dirty="0" smtClean="0"/>
              <a:t> </a:t>
            </a:r>
            <a:r>
              <a:rPr lang="es-CL" sz="1400" dirty="0" err="1" smtClean="0"/>
              <a:t>to</a:t>
            </a:r>
            <a:r>
              <a:rPr lang="es-CL" sz="1400" dirty="0" smtClean="0"/>
              <a:t> </a:t>
            </a:r>
            <a:r>
              <a:rPr lang="es-CL" sz="1400" dirty="0" err="1" smtClean="0"/>
              <a:t>aquatic</a:t>
            </a:r>
            <a:r>
              <a:rPr lang="es-CL" sz="1400" dirty="0" smtClean="0"/>
              <a:t> </a:t>
            </a:r>
            <a:r>
              <a:rPr lang="es-CL" sz="1400" dirty="0" err="1" smtClean="0"/>
              <a:t>animals</a:t>
            </a:r>
            <a:r>
              <a:rPr lang="es-CL" sz="1400" dirty="0" smtClean="0"/>
              <a:t>. </a:t>
            </a:r>
            <a:r>
              <a:rPr lang="es-CL" sz="1400" dirty="0" err="1" smtClean="0"/>
              <a:t>According</a:t>
            </a:r>
            <a:r>
              <a:rPr lang="es-CL" sz="1400" dirty="0" smtClean="0"/>
              <a:t> </a:t>
            </a:r>
            <a:r>
              <a:rPr lang="es-CL" sz="1400" dirty="0" err="1" smtClean="0"/>
              <a:t>to</a:t>
            </a:r>
            <a:r>
              <a:rPr lang="es-CL" sz="1400" dirty="0" smtClean="0"/>
              <a:t> </a:t>
            </a:r>
            <a:r>
              <a:rPr lang="es-CL" sz="1400" dirty="0" err="1" smtClean="0"/>
              <a:t>paleontological</a:t>
            </a:r>
            <a:r>
              <a:rPr lang="es-CL" sz="1400" dirty="0" smtClean="0"/>
              <a:t> </a:t>
            </a:r>
            <a:r>
              <a:rPr lang="es-CL" sz="1400" dirty="0" err="1" smtClean="0"/>
              <a:t>evidence</a:t>
            </a:r>
            <a:r>
              <a:rPr lang="es-CL" sz="1400" dirty="0" smtClean="0"/>
              <a:t> ancestral </a:t>
            </a:r>
            <a:r>
              <a:rPr lang="es-CL" sz="1400" dirty="0" err="1" smtClean="0"/>
              <a:t>terrestrial</a:t>
            </a:r>
            <a:r>
              <a:rPr lang="es-CL" sz="1400" dirty="0" smtClean="0"/>
              <a:t> </a:t>
            </a:r>
            <a:r>
              <a:rPr lang="es-CL" sz="1400" dirty="0" err="1" smtClean="0"/>
              <a:t>mammals</a:t>
            </a:r>
            <a:r>
              <a:rPr lang="es-CL" sz="1400" dirty="0" smtClean="0"/>
              <a:t> </a:t>
            </a:r>
            <a:r>
              <a:rPr lang="es-CL" sz="1400" dirty="0" err="1" smtClean="0"/>
              <a:t>returned</a:t>
            </a:r>
            <a:r>
              <a:rPr lang="es-CL" sz="1400" dirty="0" smtClean="0"/>
              <a:t> </a:t>
            </a:r>
            <a:r>
              <a:rPr lang="es-CL" sz="1400" dirty="0" err="1" smtClean="0"/>
              <a:t>to</a:t>
            </a:r>
            <a:r>
              <a:rPr lang="es-CL" sz="1400" dirty="0" smtClean="0"/>
              <a:t> </a:t>
            </a:r>
            <a:r>
              <a:rPr lang="es-CL" sz="1400" dirty="0" err="1" smtClean="0"/>
              <a:t>the</a:t>
            </a:r>
            <a:r>
              <a:rPr lang="es-CL" sz="1400" dirty="0" smtClean="0"/>
              <a:t> sea </a:t>
            </a:r>
            <a:r>
              <a:rPr lang="es-CL" sz="1400" dirty="0" err="1" smtClean="0"/>
              <a:t>around</a:t>
            </a:r>
            <a:r>
              <a:rPr lang="es-CL" sz="1400" dirty="0" smtClean="0"/>
              <a:t> 25 </a:t>
            </a:r>
            <a:r>
              <a:rPr lang="es-CL" sz="1400" dirty="0" err="1" smtClean="0"/>
              <a:t>million</a:t>
            </a:r>
            <a:r>
              <a:rPr lang="es-CL" sz="1400" dirty="0" smtClean="0"/>
              <a:t> </a:t>
            </a:r>
            <a:r>
              <a:rPr lang="es-CL" sz="1400" dirty="0" err="1" smtClean="0"/>
              <a:t>years</a:t>
            </a:r>
            <a:r>
              <a:rPr lang="es-CL" sz="1400" dirty="0" smtClean="0"/>
              <a:t> </a:t>
            </a:r>
            <a:r>
              <a:rPr lang="es-CL" sz="1400" dirty="0" err="1" smtClean="0"/>
              <a:t>ago</a:t>
            </a:r>
            <a:r>
              <a:rPr lang="es-CL" sz="1400" dirty="0" smtClean="0"/>
              <a:t>, </a:t>
            </a:r>
            <a:r>
              <a:rPr lang="es-CL" sz="1400" dirty="0" err="1" smtClean="0"/>
              <a:t>beginning</a:t>
            </a:r>
            <a:r>
              <a:rPr lang="es-CL" sz="1400" dirty="0" smtClean="0"/>
              <a:t> </a:t>
            </a:r>
            <a:r>
              <a:rPr lang="es-CL" sz="1400" dirty="0" err="1" smtClean="0"/>
              <a:t>the</a:t>
            </a:r>
            <a:r>
              <a:rPr lang="es-CL" sz="1400" dirty="0" smtClean="0"/>
              <a:t> </a:t>
            </a:r>
            <a:r>
              <a:rPr lang="es-CL" sz="1400" dirty="0" err="1" smtClean="0"/>
              <a:t>long</a:t>
            </a:r>
            <a:r>
              <a:rPr lang="es-CL" sz="1400" dirty="0" smtClean="0"/>
              <a:t> </a:t>
            </a:r>
            <a:r>
              <a:rPr lang="es-CL" sz="1400" dirty="0" err="1" smtClean="0"/>
              <a:t>history</a:t>
            </a:r>
            <a:r>
              <a:rPr lang="es-CL" sz="1400" dirty="0" smtClean="0"/>
              <a:t> of </a:t>
            </a:r>
            <a:r>
              <a:rPr lang="es-CL" sz="1400" dirty="0" err="1" smtClean="0"/>
              <a:t>aquatic</a:t>
            </a:r>
            <a:r>
              <a:rPr lang="es-CL" sz="1400" dirty="0" smtClean="0"/>
              <a:t> </a:t>
            </a:r>
            <a:r>
              <a:rPr lang="es-CL" sz="1400" dirty="0" err="1" smtClean="0"/>
              <a:t>habitat</a:t>
            </a:r>
            <a:r>
              <a:rPr lang="es-CL" sz="1400" dirty="0" smtClean="0"/>
              <a:t>.</a:t>
            </a:r>
          </a:p>
          <a:p>
            <a:pPr algn="just"/>
            <a:endParaRPr lang="es-CL" sz="1400" dirty="0" smtClean="0"/>
          </a:p>
          <a:p>
            <a:pPr algn="just"/>
            <a:r>
              <a:rPr lang="es-CL" sz="1400" dirty="0" err="1" smtClean="0"/>
              <a:t>Many</a:t>
            </a:r>
            <a:r>
              <a:rPr lang="es-CL" sz="1400" dirty="0" smtClean="0"/>
              <a:t> </a:t>
            </a:r>
            <a:r>
              <a:rPr lang="es-CL" sz="1400" dirty="0" err="1" smtClean="0"/>
              <a:t>current</a:t>
            </a:r>
            <a:r>
              <a:rPr lang="es-CL" sz="1400" dirty="0" smtClean="0"/>
              <a:t> </a:t>
            </a:r>
            <a:r>
              <a:rPr lang="es-CL" sz="1400" dirty="0" err="1" smtClean="0"/>
              <a:t>terrestrial</a:t>
            </a:r>
            <a:r>
              <a:rPr lang="es-CL" sz="1400" dirty="0" smtClean="0"/>
              <a:t> </a:t>
            </a:r>
            <a:r>
              <a:rPr lang="es-CL" sz="1400" dirty="0" err="1" smtClean="0"/>
              <a:t>mammals</a:t>
            </a:r>
            <a:r>
              <a:rPr lang="es-CL" sz="1400" dirty="0" smtClean="0"/>
              <a:t> are </a:t>
            </a:r>
            <a:r>
              <a:rPr lang="es-CL" sz="1400" dirty="0" err="1" smtClean="0"/>
              <a:t>not</a:t>
            </a:r>
            <a:r>
              <a:rPr lang="es-CL" sz="1400" dirty="0" smtClean="0"/>
              <a:t> natural </a:t>
            </a:r>
            <a:r>
              <a:rPr lang="es-CL" sz="1400" dirty="0" err="1" smtClean="0"/>
              <a:t>swimmers</a:t>
            </a:r>
            <a:r>
              <a:rPr lang="es-CL" sz="1400" dirty="0" smtClean="0"/>
              <a:t>, </a:t>
            </a:r>
            <a:r>
              <a:rPr lang="es-CL" sz="1400" dirty="0" err="1" smtClean="0"/>
              <a:t>but</a:t>
            </a:r>
            <a:r>
              <a:rPr lang="es-CL" sz="1400" dirty="0" smtClean="0"/>
              <a:t> </a:t>
            </a:r>
            <a:r>
              <a:rPr lang="es-CL" sz="1400" dirty="0" err="1" smtClean="0"/>
              <a:t>they</a:t>
            </a:r>
            <a:r>
              <a:rPr lang="es-CL" sz="1400" dirty="0" smtClean="0"/>
              <a:t> do </a:t>
            </a:r>
            <a:r>
              <a:rPr lang="es-CL" sz="1400" dirty="0" err="1" smtClean="0"/>
              <a:t>swim</a:t>
            </a:r>
            <a:r>
              <a:rPr lang="es-CL" sz="1400" dirty="0" smtClean="0"/>
              <a:t> and </a:t>
            </a:r>
            <a:r>
              <a:rPr lang="es-CL" sz="1400" dirty="0" err="1" smtClean="0"/>
              <a:t>dive</a:t>
            </a:r>
            <a:r>
              <a:rPr lang="es-CL" sz="1400" dirty="0" smtClean="0"/>
              <a:t> </a:t>
            </a:r>
            <a:r>
              <a:rPr lang="es-CL" sz="1400" dirty="0" err="1" smtClean="0"/>
              <a:t>to</a:t>
            </a:r>
            <a:r>
              <a:rPr lang="es-CL" sz="1400" dirty="0" smtClean="0"/>
              <a:t> </a:t>
            </a:r>
            <a:r>
              <a:rPr lang="es-CL" sz="1400" dirty="0" err="1" smtClean="0"/>
              <a:t>survive</a:t>
            </a:r>
            <a:r>
              <a:rPr lang="es-CL" sz="1400" dirty="0" smtClean="0"/>
              <a:t>. </a:t>
            </a:r>
            <a:r>
              <a:rPr lang="es-CL" sz="1400" dirty="0" err="1" smtClean="0"/>
              <a:t>This</a:t>
            </a:r>
            <a:r>
              <a:rPr lang="es-CL" sz="1400" dirty="0" smtClean="0"/>
              <a:t> </a:t>
            </a:r>
            <a:r>
              <a:rPr lang="es-CL" sz="1400" dirty="0" err="1" smtClean="0"/>
              <a:t>includes</a:t>
            </a:r>
            <a:r>
              <a:rPr lang="es-CL" sz="1400" dirty="0" smtClean="0"/>
              <a:t> </a:t>
            </a:r>
            <a:r>
              <a:rPr lang="es-CL" sz="1400" dirty="0" err="1" smtClean="0"/>
              <a:t>human</a:t>
            </a:r>
            <a:r>
              <a:rPr lang="es-CL" sz="1400" dirty="0" smtClean="0"/>
              <a:t> </a:t>
            </a:r>
            <a:r>
              <a:rPr lang="es-CL" sz="1400" dirty="0" err="1" smtClean="0"/>
              <a:t>beings</a:t>
            </a:r>
            <a:r>
              <a:rPr lang="es-CL" sz="1400" dirty="0" smtClean="0"/>
              <a:t> </a:t>
            </a:r>
            <a:r>
              <a:rPr lang="es-CL" sz="1400" dirty="0" err="1" smtClean="0"/>
              <a:t>who</a:t>
            </a:r>
            <a:r>
              <a:rPr lang="es-CL" sz="1400" dirty="0" smtClean="0"/>
              <a:t> </a:t>
            </a:r>
            <a:r>
              <a:rPr lang="es-CL" sz="1400" dirty="0" err="1" smtClean="0"/>
              <a:t>swim</a:t>
            </a:r>
            <a:r>
              <a:rPr lang="es-CL" sz="1400" dirty="0" smtClean="0"/>
              <a:t> </a:t>
            </a:r>
            <a:r>
              <a:rPr lang="es-CL" sz="1400" dirty="0" err="1" smtClean="0"/>
              <a:t>for</a:t>
            </a:r>
            <a:r>
              <a:rPr lang="es-CL" sz="1400" dirty="0" smtClean="0"/>
              <a:t> </a:t>
            </a:r>
            <a:r>
              <a:rPr lang="es-CL" sz="1400" dirty="0" err="1" smtClean="0"/>
              <a:t>recreational</a:t>
            </a:r>
            <a:r>
              <a:rPr lang="es-CL" sz="1400" dirty="0" smtClean="0"/>
              <a:t> </a:t>
            </a:r>
            <a:r>
              <a:rPr lang="es-CL" sz="1400" dirty="0" err="1" smtClean="0"/>
              <a:t>interest</a:t>
            </a:r>
            <a:r>
              <a:rPr lang="es-CL" sz="1400" dirty="0" smtClean="0"/>
              <a:t> and </a:t>
            </a:r>
            <a:r>
              <a:rPr lang="es-CL" sz="1400" dirty="0" err="1" smtClean="0"/>
              <a:t>dive</a:t>
            </a:r>
            <a:r>
              <a:rPr lang="es-CL" sz="1400" dirty="0" smtClean="0"/>
              <a:t> </a:t>
            </a:r>
            <a:r>
              <a:rPr lang="es-CL" sz="1400" dirty="0" err="1" smtClean="0"/>
              <a:t>for</a:t>
            </a:r>
            <a:r>
              <a:rPr lang="es-CL" sz="1400" dirty="0" smtClean="0"/>
              <a:t> </a:t>
            </a:r>
            <a:r>
              <a:rPr lang="es-CL" sz="1400" dirty="0" err="1" smtClean="0"/>
              <a:t>profitable</a:t>
            </a:r>
            <a:r>
              <a:rPr lang="es-CL" sz="1400" dirty="0" smtClean="0"/>
              <a:t> natural </a:t>
            </a:r>
            <a:r>
              <a:rPr lang="es-CL" sz="1400" dirty="0" err="1" smtClean="0"/>
              <a:t>products</a:t>
            </a:r>
            <a:r>
              <a:rPr lang="es-CL" sz="1400" dirty="0" smtClean="0"/>
              <a:t> </a:t>
            </a:r>
            <a:r>
              <a:rPr lang="es-CL" sz="1400" dirty="0" err="1" smtClean="0"/>
              <a:t>found</a:t>
            </a:r>
            <a:r>
              <a:rPr lang="es-CL" sz="1400" dirty="0" smtClean="0"/>
              <a:t> </a:t>
            </a:r>
            <a:r>
              <a:rPr lang="es-CL" sz="1400" dirty="0" err="1" smtClean="0"/>
              <a:t>on</a:t>
            </a:r>
            <a:r>
              <a:rPr lang="es-CL" sz="1400" dirty="0" smtClean="0"/>
              <a:t> </a:t>
            </a:r>
            <a:r>
              <a:rPr lang="es-CL" sz="1400" dirty="0" err="1" smtClean="0"/>
              <a:t>the</a:t>
            </a:r>
            <a:r>
              <a:rPr lang="es-CL" sz="1400" dirty="0" smtClean="0"/>
              <a:t> sea </a:t>
            </a:r>
            <a:r>
              <a:rPr lang="es-CL" sz="1400" dirty="0" err="1" smtClean="0"/>
              <a:t>floor</a:t>
            </a:r>
            <a:r>
              <a:rPr lang="es-CL" sz="1400" dirty="0" smtClean="0"/>
              <a:t>. </a:t>
            </a:r>
            <a:r>
              <a:rPr lang="es-CL" sz="1400" dirty="0" err="1" smtClean="0"/>
              <a:t>Diving</a:t>
            </a:r>
            <a:r>
              <a:rPr lang="es-CL" sz="1400" dirty="0" smtClean="0"/>
              <a:t> </a:t>
            </a:r>
            <a:r>
              <a:rPr lang="es-CL" sz="1400" dirty="0" err="1" smtClean="0"/>
              <a:t>mammals</a:t>
            </a:r>
            <a:r>
              <a:rPr lang="es-CL" sz="1400" dirty="0" smtClean="0"/>
              <a:t> are </a:t>
            </a:r>
            <a:r>
              <a:rPr lang="es-CL" sz="1400" dirty="0" err="1" smtClean="0"/>
              <a:t>amazingly</a:t>
            </a:r>
            <a:r>
              <a:rPr lang="es-CL" sz="1400" dirty="0" smtClean="0"/>
              <a:t> </a:t>
            </a:r>
            <a:r>
              <a:rPr lang="es-CL" sz="1400" dirty="0" err="1" smtClean="0"/>
              <a:t>adapted</a:t>
            </a:r>
            <a:r>
              <a:rPr lang="es-CL" sz="1400" dirty="0" smtClean="0"/>
              <a:t> </a:t>
            </a:r>
            <a:r>
              <a:rPr lang="es-CL" sz="1400" dirty="0" err="1" smtClean="0"/>
              <a:t>both</a:t>
            </a:r>
            <a:r>
              <a:rPr lang="es-CL" sz="1400" dirty="0" smtClean="0"/>
              <a:t> in </a:t>
            </a:r>
            <a:r>
              <a:rPr lang="es-CL" sz="1400" dirty="0" err="1" smtClean="0"/>
              <a:t>structure</a:t>
            </a:r>
            <a:r>
              <a:rPr lang="es-CL" sz="1400" dirty="0" smtClean="0"/>
              <a:t> and </a:t>
            </a:r>
            <a:r>
              <a:rPr lang="es-CL" sz="1400" dirty="0" err="1" smtClean="0"/>
              <a:t>function</a:t>
            </a:r>
            <a:r>
              <a:rPr lang="es-CL" sz="1400" dirty="0" smtClean="0"/>
              <a:t> </a:t>
            </a:r>
            <a:r>
              <a:rPr lang="es-CL" sz="1400" dirty="0" err="1" smtClean="0"/>
              <a:t>to</a:t>
            </a:r>
            <a:r>
              <a:rPr lang="es-CL" sz="1400" dirty="0" smtClean="0"/>
              <a:t> </a:t>
            </a:r>
            <a:r>
              <a:rPr lang="es-CL" sz="1400" dirty="0" err="1" smtClean="0"/>
              <a:t>survive</a:t>
            </a:r>
            <a:r>
              <a:rPr lang="es-CL" sz="1400" dirty="0" smtClean="0"/>
              <a:t> in </a:t>
            </a:r>
            <a:r>
              <a:rPr lang="es-CL" sz="1400" dirty="0" err="1" smtClean="0"/>
              <a:t>an</a:t>
            </a:r>
            <a:r>
              <a:rPr lang="es-CL" sz="1400" dirty="0" smtClean="0"/>
              <a:t> </a:t>
            </a:r>
            <a:r>
              <a:rPr lang="es-CL" sz="1400" dirty="0" err="1" smtClean="0"/>
              <a:t>aquatic</a:t>
            </a:r>
            <a:r>
              <a:rPr lang="es-CL" sz="1400" dirty="0" smtClean="0"/>
              <a:t> </a:t>
            </a:r>
            <a:r>
              <a:rPr lang="es-CL" sz="1400" dirty="0" err="1" smtClean="0"/>
              <a:t>environment</a:t>
            </a:r>
            <a:r>
              <a:rPr lang="es-CL" sz="1400" dirty="0" smtClean="0"/>
              <a:t>. </a:t>
            </a:r>
            <a:r>
              <a:rPr lang="es-CL" sz="1400" dirty="0" err="1" smtClean="0"/>
              <a:t>This</a:t>
            </a:r>
            <a:r>
              <a:rPr lang="es-CL" sz="1400" dirty="0" smtClean="0"/>
              <a:t> </a:t>
            </a:r>
            <a:r>
              <a:rPr lang="es-CL" sz="1400" dirty="0" err="1" smtClean="0"/>
              <a:t>includes</a:t>
            </a:r>
            <a:r>
              <a:rPr lang="es-CL" sz="1400" dirty="0" smtClean="0"/>
              <a:t> </a:t>
            </a:r>
            <a:r>
              <a:rPr lang="es-CL" sz="1400" dirty="0" err="1" smtClean="0"/>
              <a:t>the</a:t>
            </a:r>
            <a:r>
              <a:rPr lang="es-CL" sz="1400" dirty="0" smtClean="0"/>
              <a:t> </a:t>
            </a:r>
            <a:r>
              <a:rPr lang="es-CL" sz="1400" dirty="0" err="1" smtClean="0"/>
              <a:t>mammalian</a:t>
            </a:r>
            <a:r>
              <a:rPr lang="es-CL" sz="1400" dirty="0" smtClean="0"/>
              <a:t> </a:t>
            </a:r>
            <a:r>
              <a:rPr lang="es-CL" sz="1400" dirty="0" err="1" smtClean="0"/>
              <a:t>diving</a:t>
            </a:r>
            <a:r>
              <a:rPr lang="es-CL" sz="1400" dirty="0" smtClean="0"/>
              <a:t> </a:t>
            </a:r>
            <a:r>
              <a:rPr lang="es-CL" sz="1400" dirty="0" err="1" smtClean="0"/>
              <a:t>reflex</a:t>
            </a:r>
            <a:r>
              <a:rPr lang="es-CL" sz="1400" dirty="0" smtClean="0"/>
              <a:t>. </a:t>
            </a:r>
            <a:endParaRPr lang="en-US" sz="1400" dirty="0" smtClean="0"/>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0" name="9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pic>
        <p:nvPicPr>
          <p:cNvPr id="11" name="10 Imagen" descr="Dinos.jpg"/>
          <p:cNvPicPr>
            <a:picLocks noChangeAspect="1"/>
          </p:cNvPicPr>
          <p:nvPr/>
        </p:nvPicPr>
        <p:blipFill>
          <a:blip r:embed="rId2" cstate="print"/>
          <a:stretch>
            <a:fillRect/>
          </a:stretch>
        </p:blipFill>
        <p:spPr>
          <a:xfrm>
            <a:off x="5076056" y="2780928"/>
            <a:ext cx="3278495" cy="2912368"/>
          </a:xfrm>
          <a:prstGeom prst="rect">
            <a:avLst/>
          </a:prstGeom>
        </p:spPr>
      </p:pic>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9970" y="2637414"/>
            <a:ext cx="6338413" cy="575562"/>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8" y="2495228"/>
            <a:ext cx="428625" cy="438150"/>
          </a:xfrm>
          <a:prstGeom prst="rect">
            <a:avLst/>
          </a:prstGeom>
        </p:spPr>
      </p:pic>
      <p:sp>
        <p:nvSpPr>
          <p:cNvPr id="13" name="12 CuadroTexto"/>
          <p:cNvSpPr txBox="1"/>
          <p:nvPr/>
        </p:nvSpPr>
        <p:spPr>
          <a:xfrm>
            <a:off x="1835696" y="2636912"/>
            <a:ext cx="6282810" cy="738664"/>
          </a:xfrm>
          <a:prstGeom prst="rect">
            <a:avLst/>
          </a:prstGeom>
          <a:noFill/>
        </p:spPr>
        <p:txBody>
          <a:bodyPr wrap="none" rtlCol="0">
            <a:spAutoFit/>
          </a:bodyPr>
          <a:lstStyle/>
          <a:p>
            <a:r>
              <a:rPr lang="en-US" sz="1400" b="1" dirty="0" smtClean="0"/>
              <a:t>What </a:t>
            </a:r>
            <a:r>
              <a:rPr lang="en-US" sz="1400" b="1" dirty="0"/>
              <a:t>do you </a:t>
            </a:r>
            <a:r>
              <a:rPr lang="en-US" sz="1400" b="1" dirty="0" smtClean="0"/>
              <a:t>feel when you are submerged in cold water? Are the sensations </a:t>
            </a:r>
            <a:br>
              <a:rPr lang="en-US" sz="1400" b="1" dirty="0" smtClean="0"/>
            </a:br>
            <a:r>
              <a:rPr lang="en-US" sz="1400" b="1" dirty="0" smtClean="0"/>
              <a:t>different  or the same when submerging your limbs, your face or your entire body?</a:t>
            </a:r>
            <a:endParaRPr lang="es-CL" sz="1400" dirty="0"/>
          </a:p>
          <a:p>
            <a:endParaRPr lang="es-CL" sz="1400" dirty="0"/>
          </a:p>
        </p:txBody>
      </p:sp>
      <p:pic>
        <p:nvPicPr>
          <p:cNvPr id="14" name="1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9970" y="3426159"/>
            <a:ext cx="6338414" cy="434889"/>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7" y="3283973"/>
            <a:ext cx="428625" cy="438150"/>
          </a:xfrm>
          <a:prstGeom prst="rect">
            <a:avLst/>
          </a:prstGeom>
        </p:spPr>
      </p:pic>
      <p:sp>
        <p:nvSpPr>
          <p:cNvPr id="16" name="15 CuadroTexto"/>
          <p:cNvSpPr txBox="1"/>
          <p:nvPr/>
        </p:nvSpPr>
        <p:spPr>
          <a:xfrm>
            <a:off x="1867071" y="3481263"/>
            <a:ext cx="5729265" cy="307777"/>
          </a:xfrm>
          <a:prstGeom prst="rect">
            <a:avLst/>
          </a:prstGeom>
          <a:noFill/>
        </p:spPr>
        <p:txBody>
          <a:bodyPr wrap="square" rtlCol="0">
            <a:spAutoFit/>
          </a:bodyPr>
          <a:lstStyle/>
          <a:p>
            <a:r>
              <a:rPr lang="en-US" sz="1400" b="1" dirty="0" smtClean="0"/>
              <a:t>What kind of regulations do you think the body makes when you dive?  </a:t>
            </a:r>
            <a:endParaRPr lang="es-CL" sz="1400" dirty="0"/>
          </a:p>
        </p:txBody>
      </p:sp>
      <p:sp>
        <p:nvSpPr>
          <p:cNvPr id="17" name="16 CuadroTexto"/>
          <p:cNvSpPr txBox="1"/>
          <p:nvPr/>
        </p:nvSpPr>
        <p:spPr>
          <a:xfrm>
            <a:off x="2051720" y="3933056"/>
            <a:ext cx="5688632" cy="646331"/>
          </a:xfrm>
          <a:prstGeom prst="rect">
            <a:avLst/>
          </a:prstGeom>
          <a:noFill/>
        </p:spPr>
        <p:txBody>
          <a:bodyPr wrap="square" rtlCol="0">
            <a:spAutoFit/>
          </a:bodyPr>
          <a:lstStyle/>
          <a:p>
            <a:endParaRPr lang="en-US" sz="1200" dirty="0" smtClean="0"/>
          </a:p>
          <a:p>
            <a:r>
              <a:rPr lang="en-US" sz="1200" b="1" dirty="0" smtClean="0"/>
              <a:t>Carry </a:t>
            </a:r>
            <a:r>
              <a:rPr lang="en-US" sz="1200" b="1" dirty="0"/>
              <a:t>out the experiment activity with your class so that at the end you’ll be able to answer the following question: </a:t>
            </a:r>
            <a:r>
              <a:rPr lang="en-US" sz="1200" dirty="0" smtClean="0"/>
              <a:t> </a:t>
            </a:r>
            <a:endParaRPr lang="es-CL" sz="1200" dirty="0"/>
          </a:p>
        </p:txBody>
      </p:sp>
      <p:pic>
        <p:nvPicPr>
          <p:cNvPr id="18" name="1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9968" y="4939338"/>
            <a:ext cx="6338415" cy="435471"/>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6" y="4797152"/>
            <a:ext cx="428625" cy="438150"/>
          </a:xfrm>
          <a:prstGeom prst="rect">
            <a:avLst/>
          </a:prstGeom>
        </p:spPr>
      </p:pic>
      <p:sp>
        <p:nvSpPr>
          <p:cNvPr id="20" name="19 CuadroTexto"/>
          <p:cNvSpPr txBox="1"/>
          <p:nvPr/>
        </p:nvSpPr>
        <p:spPr>
          <a:xfrm>
            <a:off x="1907704" y="5013176"/>
            <a:ext cx="5729266" cy="307777"/>
          </a:xfrm>
          <a:prstGeom prst="rect">
            <a:avLst/>
          </a:prstGeom>
          <a:noFill/>
        </p:spPr>
        <p:txBody>
          <a:bodyPr wrap="square" rtlCol="0">
            <a:spAutoFit/>
          </a:bodyPr>
          <a:lstStyle/>
          <a:p>
            <a:r>
              <a:rPr lang="en-US" sz="1400" b="1" dirty="0" smtClean="0"/>
              <a:t>How does our body react when we are submerged in water? </a:t>
            </a:r>
            <a:endParaRPr lang="es-CL" sz="1400" dirty="0"/>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22" name="21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7 CuadroTexto"/>
          <p:cNvSpPr txBox="1"/>
          <p:nvPr/>
        </p:nvSpPr>
        <p:spPr>
          <a:xfrm>
            <a:off x="1259632" y="2924944"/>
            <a:ext cx="6768752" cy="2462213"/>
          </a:xfrm>
          <a:prstGeom prst="rect">
            <a:avLst/>
          </a:prstGeom>
          <a:noFill/>
        </p:spPr>
        <p:txBody>
          <a:bodyPr wrap="square" rtlCol="0">
            <a:spAutoFit/>
          </a:bodyPr>
          <a:lstStyle/>
          <a:p>
            <a:endParaRPr lang="en-US" sz="1400" dirty="0" smtClean="0"/>
          </a:p>
          <a:p>
            <a:endParaRPr lang="en-US" sz="1400" dirty="0" smtClean="0"/>
          </a:p>
          <a:p>
            <a:pPr algn="just"/>
            <a:r>
              <a:rPr lang="es-CL" sz="1400" dirty="0" err="1" smtClean="0"/>
              <a:t>The</a:t>
            </a:r>
            <a:r>
              <a:rPr lang="es-CL" sz="1400" dirty="0" smtClean="0"/>
              <a:t> </a:t>
            </a:r>
            <a:r>
              <a:rPr lang="es-CL" sz="1400" dirty="0" err="1" smtClean="0"/>
              <a:t>diving</a:t>
            </a:r>
            <a:r>
              <a:rPr lang="es-CL" sz="1400" dirty="0" smtClean="0"/>
              <a:t> </a:t>
            </a:r>
            <a:r>
              <a:rPr lang="es-CL" sz="1400" dirty="0" err="1" smtClean="0"/>
              <a:t>reflex</a:t>
            </a:r>
            <a:r>
              <a:rPr lang="es-CL" sz="1400" dirty="0" smtClean="0"/>
              <a:t> in </a:t>
            </a:r>
            <a:r>
              <a:rPr lang="es-CL" sz="1400" dirty="0" err="1" smtClean="0"/>
              <a:t>human</a:t>
            </a:r>
            <a:r>
              <a:rPr lang="es-CL" sz="1400" dirty="0" smtClean="0"/>
              <a:t> </a:t>
            </a:r>
            <a:r>
              <a:rPr lang="es-CL" sz="1400" dirty="0" err="1" smtClean="0"/>
              <a:t>beings</a:t>
            </a:r>
            <a:r>
              <a:rPr lang="es-CL" sz="1400" dirty="0" smtClean="0"/>
              <a:t> </a:t>
            </a:r>
            <a:r>
              <a:rPr lang="es-CL" sz="1400" dirty="0" err="1" smtClean="0"/>
              <a:t>is</a:t>
            </a:r>
            <a:r>
              <a:rPr lang="es-CL" sz="1400" dirty="0" smtClean="0"/>
              <a:t> </a:t>
            </a:r>
            <a:r>
              <a:rPr lang="es-CL" sz="1400" dirty="0" err="1" smtClean="0"/>
              <a:t>quantitatively</a:t>
            </a:r>
            <a:r>
              <a:rPr lang="es-CL" sz="1400" dirty="0" smtClean="0"/>
              <a:t> </a:t>
            </a:r>
            <a:r>
              <a:rPr lang="es-CL" sz="1400" dirty="0" err="1" smtClean="0"/>
              <a:t>less</a:t>
            </a:r>
            <a:r>
              <a:rPr lang="es-CL" sz="1400" dirty="0" smtClean="0"/>
              <a:t> </a:t>
            </a:r>
            <a:r>
              <a:rPr lang="es-CL" sz="1400" dirty="0" err="1" smtClean="0"/>
              <a:t>pronounced</a:t>
            </a:r>
            <a:r>
              <a:rPr lang="es-CL" sz="1400" dirty="0" smtClean="0"/>
              <a:t> </a:t>
            </a:r>
            <a:r>
              <a:rPr lang="es-CL" sz="1400" dirty="0" err="1" smtClean="0"/>
              <a:t>than</a:t>
            </a:r>
            <a:r>
              <a:rPr lang="es-CL" sz="1400" dirty="0" smtClean="0"/>
              <a:t> </a:t>
            </a:r>
            <a:r>
              <a:rPr lang="es-CL" sz="1400" dirty="0" err="1" smtClean="0"/>
              <a:t>that</a:t>
            </a:r>
            <a:r>
              <a:rPr lang="es-CL" sz="1400" dirty="0" smtClean="0"/>
              <a:t> </a:t>
            </a:r>
            <a:r>
              <a:rPr lang="es-CL" sz="1400" dirty="0" err="1" smtClean="0"/>
              <a:t>seen</a:t>
            </a:r>
            <a:r>
              <a:rPr lang="es-CL" sz="1400" dirty="0" smtClean="0"/>
              <a:t> in </a:t>
            </a:r>
            <a:r>
              <a:rPr lang="es-CL" sz="1400" dirty="0" err="1" smtClean="0"/>
              <a:t>other</a:t>
            </a:r>
            <a:r>
              <a:rPr lang="es-CL" sz="1400" dirty="0" smtClean="0"/>
              <a:t> natural </a:t>
            </a:r>
            <a:r>
              <a:rPr lang="es-CL" sz="1400" dirty="0" err="1" smtClean="0"/>
              <a:t>mammal</a:t>
            </a:r>
            <a:r>
              <a:rPr lang="es-CL" sz="1400" dirty="0" smtClean="0"/>
              <a:t> </a:t>
            </a:r>
            <a:r>
              <a:rPr lang="es-CL" sz="1400" dirty="0" err="1" smtClean="0"/>
              <a:t>divers</a:t>
            </a:r>
            <a:r>
              <a:rPr lang="es-CL" sz="1400" dirty="0" smtClean="0"/>
              <a:t>, </a:t>
            </a:r>
            <a:r>
              <a:rPr lang="es-CL" sz="1400" dirty="0" err="1" smtClean="0"/>
              <a:t>such</a:t>
            </a:r>
            <a:r>
              <a:rPr lang="es-CL" sz="1400" dirty="0" smtClean="0"/>
              <a:t> as </a:t>
            </a:r>
            <a:r>
              <a:rPr lang="es-CL" sz="1400" dirty="0" err="1" smtClean="0"/>
              <a:t>the</a:t>
            </a:r>
            <a:r>
              <a:rPr lang="es-CL" sz="1400" dirty="0" smtClean="0"/>
              <a:t> </a:t>
            </a:r>
            <a:r>
              <a:rPr lang="es-CL" sz="1400" dirty="0" err="1" smtClean="0"/>
              <a:t>seal</a:t>
            </a:r>
            <a:r>
              <a:rPr lang="es-CL" sz="1400" dirty="0" smtClean="0"/>
              <a:t>. </a:t>
            </a:r>
            <a:r>
              <a:rPr lang="es-CL" sz="1400" dirty="0" err="1" smtClean="0"/>
              <a:t>The</a:t>
            </a:r>
            <a:r>
              <a:rPr lang="es-CL" sz="1400" dirty="0" smtClean="0"/>
              <a:t> </a:t>
            </a:r>
            <a:r>
              <a:rPr lang="es-CL" sz="1400" dirty="0" err="1" smtClean="0"/>
              <a:t>diving</a:t>
            </a:r>
            <a:r>
              <a:rPr lang="es-CL" sz="1400" dirty="0" smtClean="0"/>
              <a:t> </a:t>
            </a:r>
            <a:r>
              <a:rPr lang="es-CL" sz="1400" dirty="0" err="1" smtClean="0"/>
              <a:t>reflex</a:t>
            </a:r>
            <a:r>
              <a:rPr lang="es-CL" sz="1400" dirty="0" smtClean="0"/>
              <a:t> has </a:t>
            </a:r>
            <a:r>
              <a:rPr lang="es-CL" sz="1400" dirty="0" err="1" smtClean="0"/>
              <a:t>been</a:t>
            </a:r>
            <a:r>
              <a:rPr lang="es-CL" sz="1400" dirty="0" smtClean="0"/>
              <a:t> </a:t>
            </a:r>
            <a:r>
              <a:rPr lang="es-CL" sz="1400" dirty="0" err="1" smtClean="0"/>
              <a:t>used</a:t>
            </a:r>
            <a:r>
              <a:rPr lang="es-CL" sz="1400" dirty="0" smtClean="0"/>
              <a:t> </a:t>
            </a:r>
            <a:r>
              <a:rPr lang="es-CL" sz="1400" dirty="0" err="1" smtClean="0"/>
              <a:t>to</a:t>
            </a:r>
            <a:r>
              <a:rPr lang="es-CL" sz="1400" dirty="0" smtClean="0"/>
              <a:t> </a:t>
            </a:r>
            <a:r>
              <a:rPr lang="es-CL" sz="1400" dirty="0" err="1" smtClean="0"/>
              <a:t>indicate</a:t>
            </a:r>
            <a:r>
              <a:rPr lang="es-CL" sz="1400" dirty="0" smtClean="0"/>
              <a:t> </a:t>
            </a:r>
            <a:r>
              <a:rPr lang="es-CL" sz="1400" dirty="0" err="1" smtClean="0"/>
              <a:t>the</a:t>
            </a:r>
            <a:r>
              <a:rPr lang="es-CL" sz="1400" dirty="0" smtClean="0"/>
              <a:t> </a:t>
            </a:r>
            <a:r>
              <a:rPr lang="es-CL" sz="1400" dirty="0" err="1" smtClean="0"/>
              <a:t>physiological</a:t>
            </a:r>
            <a:r>
              <a:rPr lang="es-CL" sz="1400" dirty="0" smtClean="0"/>
              <a:t> </a:t>
            </a:r>
            <a:r>
              <a:rPr lang="es-CL" sz="1400" dirty="0" err="1" smtClean="0"/>
              <a:t>outcome</a:t>
            </a:r>
            <a:r>
              <a:rPr lang="es-CL" sz="1400" dirty="0" smtClean="0"/>
              <a:t> of </a:t>
            </a:r>
            <a:r>
              <a:rPr lang="es-CL" sz="1400" dirty="0" err="1" smtClean="0"/>
              <a:t>several</a:t>
            </a:r>
            <a:r>
              <a:rPr lang="es-CL" sz="1400" dirty="0" smtClean="0"/>
              <a:t> </a:t>
            </a:r>
            <a:r>
              <a:rPr lang="es-CL" sz="1400" dirty="0" err="1" smtClean="0"/>
              <a:t>mechanisms</a:t>
            </a:r>
            <a:r>
              <a:rPr lang="es-CL" sz="1400" dirty="0" smtClean="0"/>
              <a:t> </a:t>
            </a:r>
            <a:r>
              <a:rPr lang="es-CL" sz="1400" dirty="0" err="1" smtClean="0"/>
              <a:t>occurring</a:t>
            </a:r>
            <a:r>
              <a:rPr lang="es-CL" sz="1400" dirty="0" smtClean="0"/>
              <a:t> </a:t>
            </a:r>
            <a:r>
              <a:rPr lang="es-CL" sz="1400" dirty="0" err="1" smtClean="0"/>
              <a:t>simultaneously</a:t>
            </a:r>
            <a:r>
              <a:rPr lang="es-CL" sz="1400" dirty="0" smtClean="0"/>
              <a:t>. </a:t>
            </a:r>
            <a:r>
              <a:rPr lang="es-CL" sz="1400" dirty="0" err="1" smtClean="0"/>
              <a:t>It</a:t>
            </a:r>
            <a:r>
              <a:rPr lang="es-CL" sz="1400" dirty="0" smtClean="0"/>
              <a:t> </a:t>
            </a:r>
            <a:r>
              <a:rPr lang="es-CL" sz="1400" dirty="0" err="1" smtClean="0"/>
              <a:t>is</a:t>
            </a:r>
            <a:r>
              <a:rPr lang="es-CL" sz="1400" dirty="0" smtClean="0"/>
              <a:t> </a:t>
            </a:r>
            <a:r>
              <a:rPr lang="es-CL" sz="1400" dirty="0" err="1" smtClean="0"/>
              <a:t>produced</a:t>
            </a:r>
            <a:r>
              <a:rPr lang="es-CL" sz="1400" dirty="0" smtClean="0"/>
              <a:t> </a:t>
            </a:r>
            <a:r>
              <a:rPr lang="en-US" sz="1400" dirty="0" smtClean="0"/>
              <a:t>by the combination of water touching the face and either voluntary or involuntary (reflex) arrest of breathing. In humans, the diving reflex </a:t>
            </a:r>
            <a:r>
              <a:rPr lang="es-CL" sz="1400" dirty="0" err="1" smtClean="0"/>
              <a:t>enables</a:t>
            </a:r>
            <a:r>
              <a:rPr lang="es-CL" sz="1400" dirty="0" smtClean="0"/>
              <a:t> </a:t>
            </a:r>
            <a:r>
              <a:rPr lang="es-CL" sz="1400" dirty="0" err="1" smtClean="0"/>
              <a:t>the</a:t>
            </a:r>
            <a:r>
              <a:rPr lang="es-CL" sz="1400" dirty="0" smtClean="0"/>
              <a:t> </a:t>
            </a:r>
            <a:r>
              <a:rPr lang="es-CL" sz="1400" dirty="0" err="1" smtClean="0"/>
              <a:t>body</a:t>
            </a:r>
            <a:r>
              <a:rPr lang="es-CL" sz="1400" dirty="0" smtClean="0"/>
              <a:t> </a:t>
            </a:r>
            <a:r>
              <a:rPr lang="es-CL" sz="1400" dirty="0" err="1" smtClean="0"/>
              <a:t>to</a:t>
            </a:r>
            <a:r>
              <a:rPr lang="es-CL" sz="1400" dirty="0" smtClean="0"/>
              <a:t> </a:t>
            </a:r>
            <a:r>
              <a:rPr lang="es-CL" sz="1400" dirty="0" err="1" smtClean="0"/>
              <a:t>tolerate</a:t>
            </a:r>
            <a:r>
              <a:rPr lang="es-CL" sz="1400" dirty="0" smtClean="0"/>
              <a:t> a </a:t>
            </a:r>
            <a:r>
              <a:rPr lang="es-CL" sz="1400" dirty="0" err="1" smtClean="0"/>
              <a:t>low</a:t>
            </a:r>
            <a:r>
              <a:rPr lang="es-CL" sz="1400" dirty="0" smtClean="0"/>
              <a:t> </a:t>
            </a:r>
            <a:r>
              <a:rPr lang="es-CL" sz="1400" dirty="0" err="1" smtClean="0"/>
              <a:t>level</a:t>
            </a:r>
            <a:r>
              <a:rPr lang="es-CL" sz="1400" dirty="0" smtClean="0"/>
              <a:t> of </a:t>
            </a:r>
            <a:r>
              <a:rPr lang="es-CL" sz="1400" dirty="0" err="1" smtClean="0"/>
              <a:t>oxygen</a:t>
            </a:r>
            <a:r>
              <a:rPr lang="es-CL" sz="1400" dirty="0" smtClean="0"/>
              <a:t> and </a:t>
            </a:r>
            <a:r>
              <a:rPr lang="es-CL" sz="1400" dirty="0" err="1" smtClean="0"/>
              <a:t>entails</a:t>
            </a:r>
            <a:r>
              <a:rPr lang="es-CL" sz="1400" dirty="0" smtClean="0"/>
              <a:t> </a:t>
            </a:r>
            <a:r>
              <a:rPr lang="es-CL" sz="1400" dirty="0" err="1" smtClean="0"/>
              <a:t>two</a:t>
            </a:r>
            <a:r>
              <a:rPr lang="es-CL" sz="1400" dirty="0" smtClean="0"/>
              <a:t> </a:t>
            </a:r>
            <a:r>
              <a:rPr lang="es-CL" sz="1400" dirty="0" err="1" smtClean="0"/>
              <a:t>main</a:t>
            </a:r>
            <a:r>
              <a:rPr lang="es-CL" sz="1400" dirty="0" smtClean="0"/>
              <a:t> </a:t>
            </a:r>
            <a:r>
              <a:rPr lang="es-CL" sz="1400" dirty="0" err="1" smtClean="0"/>
              <a:t>changes</a:t>
            </a:r>
            <a:r>
              <a:rPr lang="es-CL" sz="1400" dirty="0" smtClean="0"/>
              <a:t>: </a:t>
            </a:r>
            <a:r>
              <a:rPr lang="es-CL" sz="1400" dirty="0" err="1" smtClean="0"/>
              <a:t>Slowing</a:t>
            </a:r>
            <a:r>
              <a:rPr lang="es-CL" sz="1400" dirty="0" smtClean="0"/>
              <a:t> of </a:t>
            </a:r>
            <a:r>
              <a:rPr lang="es-CL" sz="1400" dirty="0" err="1" smtClean="0"/>
              <a:t>the</a:t>
            </a:r>
            <a:r>
              <a:rPr lang="es-CL" sz="1400" dirty="0" smtClean="0"/>
              <a:t> </a:t>
            </a:r>
            <a:r>
              <a:rPr lang="es-CL" sz="1400" dirty="0" err="1" smtClean="0"/>
              <a:t>heart</a:t>
            </a:r>
            <a:r>
              <a:rPr lang="es-CL" sz="1400" dirty="0" smtClean="0"/>
              <a:t> </a:t>
            </a:r>
            <a:r>
              <a:rPr lang="es-CL" sz="1400" dirty="0" err="1" smtClean="0"/>
              <a:t>rate</a:t>
            </a:r>
            <a:r>
              <a:rPr lang="es-CL" sz="1400" dirty="0" smtClean="0"/>
              <a:t> </a:t>
            </a:r>
            <a:r>
              <a:rPr lang="es-CL" sz="1400" dirty="0" err="1" smtClean="0"/>
              <a:t>from</a:t>
            </a:r>
            <a:r>
              <a:rPr lang="es-CL" sz="1400" dirty="0" smtClean="0"/>
              <a:t> 10 </a:t>
            </a:r>
            <a:r>
              <a:rPr lang="es-CL" sz="1400" dirty="0" err="1" smtClean="0"/>
              <a:t>to</a:t>
            </a:r>
            <a:r>
              <a:rPr lang="es-CL" sz="1400" dirty="0" smtClean="0"/>
              <a:t> 30 % (</a:t>
            </a:r>
            <a:r>
              <a:rPr lang="es-CL" sz="1400" dirty="0" err="1" smtClean="0"/>
              <a:t>Bradycardia</a:t>
            </a:r>
            <a:r>
              <a:rPr lang="es-CL" sz="1400" dirty="0" smtClean="0"/>
              <a:t>) and </a:t>
            </a:r>
            <a:r>
              <a:rPr lang="es-CL" sz="1400" dirty="0" err="1" smtClean="0"/>
              <a:t>reduction</a:t>
            </a:r>
            <a:r>
              <a:rPr lang="es-CL" sz="1400" dirty="0" smtClean="0"/>
              <a:t> of </a:t>
            </a:r>
            <a:r>
              <a:rPr lang="es-CL" sz="1400" dirty="0" err="1" smtClean="0"/>
              <a:t>limb</a:t>
            </a:r>
            <a:r>
              <a:rPr lang="es-CL" sz="1400" dirty="0" smtClean="0"/>
              <a:t> </a:t>
            </a:r>
            <a:r>
              <a:rPr lang="es-CL" sz="1400" dirty="0" err="1" smtClean="0"/>
              <a:t>blood</a:t>
            </a:r>
            <a:r>
              <a:rPr lang="es-CL" sz="1400" dirty="0" smtClean="0"/>
              <a:t> </a:t>
            </a:r>
            <a:r>
              <a:rPr lang="es-CL" sz="1400" dirty="0" err="1" smtClean="0"/>
              <a:t>flow</a:t>
            </a:r>
            <a:r>
              <a:rPr lang="es-CL" sz="1400" dirty="0" smtClean="0"/>
              <a:t> </a:t>
            </a:r>
            <a:r>
              <a:rPr lang="es-CL" sz="1400" dirty="0" err="1" smtClean="0"/>
              <a:t>with</a:t>
            </a:r>
            <a:r>
              <a:rPr lang="es-CL" sz="1400" dirty="0" smtClean="0"/>
              <a:t> a gradual </a:t>
            </a:r>
            <a:r>
              <a:rPr lang="es-CL" sz="1400" dirty="0" err="1" smtClean="0"/>
              <a:t>rise</a:t>
            </a:r>
            <a:r>
              <a:rPr lang="es-CL" sz="1400" dirty="0" smtClean="0"/>
              <a:t> in arterial </a:t>
            </a:r>
            <a:r>
              <a:rPr lang="es-CL" sz="1400" dirty="0" err="1" smtClean="0"/>
              <a:t>blood</a:t>
            </a:r>
            <a:r>
              <a:rPr lang="es-CL" sz="1400" dirty="0" smtClean="0"/>
              <a:t> </a:t>
            </a:r>
            <a:r>
              <a:rPr lang="es-CL" sz="1400" dirty="0" err="1" smtClean="0"/>
              <a:t>pressure</a:t>
            </a:r>
            <a:r>
              <a:rPr lang="es-CL" sz="1400" dirty="0" smtClean="0"/>
              <a:t> (</a:t>
            </a:r>
            <a:r>
              <a:rPr lang="es-CL" sz="1400" dirty="0" err="1" smtClean="0"/>
              <a:t>peripheral</a:t>
            </a:r>
            <a:r>
              <a:rPr lang="es-CL" sz="1400" dirty="0" smtClean="0"/>
              <a:t> </a:t>
            </a:r>
            <a:r>
              <a:rPr lang="es-CL" sz="1400" dirty="0" err="1" smtClean="0"/>
              <a:t>vasoconstriction</a:t>
            </a:r>
            <a:r>
              <a:rPr lang="es-CL" sz="1400" dirty="0" smtClean="0"/>
              <a:t>).  </a:t>
            </a:r>
          </a:p>
          <a:p>
            <a:endParaRPr lang="es-CL" sz="1400" dirty="0"/>
          </a:p>
        </p:txBody>
      </p:sp>
      <p:sp>
        <p:nvSpPr>
          <p:cNvPr id="1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3" name="12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p:cNvSpPr/>
          <p:nvPr/>
        </p:nvSpPr>
        <p:spPr>
          <a:xfrm>
            <a:off x="5364088" y="2492896"/>
            <a:ext cx="3312368" cy="2677656"/>
          </a:xfrm>
          <a:prstGeom prst="rect">
            <a:avLst/>
          </a:prstGeom>
        </p:spPr>
        <p:txBody>
          <a:bodyPr wrap="square">
            <a:spAutoFit/>
          </a:bodyPr>
          <a:lstStyle/>
          <a:p>
            <a:pPr algn="just"/>
            <a:r>
              <a:rPr lang="en-US" sz="1400" dirty="0" smtClean="0"/>
              <a:t>The physiological shifts saves available rich-oxygen blood for a small circulatory  system, including lungs, heart and brain, moreover they help to keep the body’s core temperature in cold water.  </a:t>
            </a:r>
          </a:p>
          <a:p>
            <a:pPr algn="just"/>
            <a:endParaRPr lang="en-US" sz="1400" dirty="0" smtClean="0"/>
          </a:p>
          <a:p>
            <a:pPr algn="just"/>
            <a:r>
              <a:rPr lang="en-US" sz="1400" dirty="0" smtClean="0"/>
              <a:t>The diving reflex in human beings can be modified by many factors - but most important are water temperature, oxygen tension in arterial blood and emotional factors.</a:t>
            </a:r>
          </a:p>
          <a:p>
            <a:pPr algn="just"/>
            <a:endParaRPr lang="en-US" sz="1400" dirty="0" smtClean="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2" name="11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pic>
        <p:nvPicPr>
          <p:cNvPr id="7" name="6 Imagen" descr="Ilust2.jpg"/>
          <p:cNvPicPr>
            <a:picLocks noChangeAspect="1"/>
          </p:cNvPicPr>
          <p:nvPr/>
        </p:nvPicPr>
        <p:blipFill>
          <a:blip r:embed="rId2" cstate="print"/>
          <a:stretch>
            <a:fillRect/>
          </a:stretch>
        </p:blipFill>
        <p:spPr>
          <a:xfrm>
            <a:off x="1907704" y="2451589"/>
            <a:ext cx="2880320" cy="3929739"/>
          </a:xfrm>
          <a:prstGeom prst="rect">
            <a:avLst/>
          </a:prstGeom>
        </p:spPr>
      </p:pic>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7961" y="3499178"/>
            <a:ext cx="6267450" cy="649902"/>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523220"/>
          </a:xfrm>
          <a:prstGeom prst="rect">
            <a:avLst/>
          </a:prstGeom>
          <a:noFill/>
        </p:spPr>
        <p:txBody>
          <a:bodyPr wrap="square" rtlCol="0">
            <a:spAutoFit/>
          </a:bodyPr>
          <a:lstStyle/>
          <a:p>
            <a:r>
              <a:rPr lang="en-US" sz="1400" b="1" dirty="0" smtClean="0"/>
              <a:t>If you submerge your face into a volume of cold water, how do you expect your heart rate to change?</a:t>
            </a:r>
            <a:endParaRPr lang="es-CL" sz="1400" dirty="0"/>
          </a:p>
        </p:txBody>
      </p:sp>
      <p:sp>
        <p:nvSpPr>
          <p:cNvPr id="1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9" name="18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89465"/>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1077218"/>
          </a:xfrm>
          <a:prstGeom prst="rect">
            <a:avLst/>
          </a:prstGeom>
          <a:noFill/>
        </p:spPr>
        <p:txBody>
          <a:bodyPr wrap="square" rtlCol="0">
            <a:spAutoFit/>
          </a:bodyPr>
          <a:lstStyle/>
          <a:p>
            <a:pPr algn="just"/>
            <a:r>
              <a:rPr lang="en-US" sz="1600" dirty="0"/>
              <a:t>Students will study the </a:t>
            </a:r>
            <a:r>
              <a:rPr lang="en-US" sz="1600" dirty="0" smtClean="0"/>
              <a:t>heart rate variation related to holding their breath for as long as possible, while submerging their faces in cold water. </a:t>
            </a:r>
            <a:r>
              <a:rPr lang="en-US" sz="1600" dirty="0"/>
              <a:t>They </a:t>
            </a:r>
            <a:r>
              <a:rPr lang="en-US" sz="1600" dirty="0" smtClean="0"/>
              <a:t>will use the external temperature and heart rate sensors to obtain experimental data and analyze the graphs by means of the </a:t>
            </a:r>
            <a:r>
              <a:rPr lang="en-US" sz="1600" dirty="0" err="1" smtClean="0"/>
              <a:t>GlobiLab</a:t>
            </a:r>
            <a:r>
              <a:rPr lang="en-US" sz="1600" dirty="0" smtClean="0"/>
              <a:t> software. </a:t>
            </a:r>
            <a:endParaRPr lang="es-CL" sz="1600" dirty="0"/>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6" name="15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44208" y="4429331"/>
            <a:ext cx="1865819" cy="943885"/>
          </a:xfrm>
          <a:prstGeom prst="rect">
            <a:avLst/>
          </a:prstGeom>
        </p:spPr>
      </p:pic>
      <p:pic>
        <p:nvPicPr>
          <p:cNvPr id="2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l="21685" t="16279" r="57433"/>
          <a:stretch>
            <a:fillRect/>
          </a:stretch>
        </p:blipFill>
        <p:spPr bwMode="auto">
          <a:xfrm>
            <a:off x="5004048" y="2420888"/>
            <a:ext cx="963054"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403648" y="2564904"/>
            <a:ext cx="2160240" cy="1677382"/>
          </a:xfrm>
          <a:prstGeom prst="rect">
            <a:avLst/>
          </a:prstGeom>
          <a:noFill/>
        </p:spPr>
        <p:txBody>
          <a:bodyPr wrap="square" rtlCol="0">
            <a:spAutoFit/>
          </a:bodyPr>
          <a:lstStyle/>
          <a:p>
            <a:pPr lvl="0"/>
            <a:r>
              <a:rPr lang="en-US" dirty="0" err="1" smtClean="0"/>
              <a:t>Labdisc</a:t>
            </a:r>
            <a:r>
              <a:rPr lang="en-US" dirty="0" smtClean="0"/>
              <a:t> </a:t>
            </a:r>
            <a:r>
              <a:rPr lang="en-US" dirty="0" err="1" smtClean="0"/>
              <a:t>Biochem</a:t>
            </a:r>
            <a:endParaRPr lang="en-US" dirty="0" smtClean="0"/>
          </a:p>
          <a:p>
            <a:pPr lvl="0"/>
            <a:endParaRPr lang="es-CL" sz="1000" dirty="0"/>
          </a:p>
          <a:p>
            <a:pPr lvl="0"/>
            <a:r>
              <a:rPr lang="es-CL" dirty="0" err="1" smtClean="0"/>
              <a:t>Heart</a:t>
            </a:r>
            <a:r>
              <a:rPr lang="es-CL" dirty="0" smtClean="0"/>
              <a:t> </a:t>
            </a:r>
            <a:r>
              <a:rPr lang="es-CL" dirty="0" err="1" smtClean="0"/>
              <a:t>rate</a:t>
            </a:r>
            <a:r>
              <a:rPr lang="es-CL" dirty="0" smtClean="0"/>
              <a:t> </a:t>
            </a:r>
            <a:r>
              <a:rPr lang="es-CL" dirty="0" err="1" smtClean="0"/>
              <a:t>probe</a:t>
            </a:r>
            <a:endParaRPr lang="es-CL" dirty="0"/>
          </a:p>
          <a:p>
            <a:endParaRPr lang="es-CL" sz="1000" dirty="0" smtClean="0"/>
          </a:p>
          <a:p>
            <a:r>
              <a:rPr lang="es-CL" dirty="0" err="1" smtClean="0"/>
              <a:t>Thermocouple</a:t>
            </a:r>
            <a:endParaRPr lang="es-CL" dirty="0" smtClean="0"/>
          </a:p>
          <a:p>
            <a:endParaRPr lang="es-CL" sz="1000" dirty="0" smtClean="0"/>
          </a:p>
          <a:p>
            <a:r>
              <a:rPr lang="es-CL" dirty="0" err="1" smtClean="0"/>
              <a:t>Bowl</a:t>
            </a:r>
            <a:r>
              <a:rPr lang="es-CL" dirty="0" smtClean="0"/>
              <a:t> of </a:t>
            </a:r>
            <a:r>
              <a:rPr lang="es-CL" dirty="0" err="1" smtClean="0"/>
              <a:t>cold</a:t>
            </a:r>
            <a:r>
              <a:rPr lang="es-CL" dirty="0" smtClean="0"/>
              <a:t> </a:t>
            </a:r>
            <a:r>
              <a:rPr lang="es-CL" dirty="0" err="1" smtClean="0"/>
              <a:t>water</a:t>
            </a:r>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25"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17898" y="263919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17898" y="306896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7898" y="350100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cs typeface="Calibri" pitchFamily="34" charset="0"/>
              </a:rPr>
              <a:t>Mammalian</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diving</a:t>
            </a:r>
            <a:r>
              <a:rPr lang="es-ES_tradnl" sz="3000" b="1" baseline="30000" dirty="0" smtClean="0">
                <a:solidFill>
                  <a:schemeClr val="bg1"/>
                </a:solidFill>
                <a:cs typeface="Calibri" pitchFamily="34" charset="0"/>
              </a:rPr>
              <a:t> </a:t>
            </a:r>
            <a:r>
              <a:rPr lang="es-ES_tradnl" sz="3000" b="1" baseline="30000" dirty="0" err="1" smtClean="0">
                <a:solidFill>
                  <a:schemeClr val="bg1"/>
                </a:solidFill>
                <a:cs typeface="Calibri" pitchFamily="34" charset="0"/>
              </a:rPr>
              <a:t>reflex</a:t>
            </a:r>
            <a:endParaRPr lang="es-ES_tradnl" sz="3000" b="1" baseline="30000" dirty="0">
              <a:solidFill>
                <a:schemeClr val="bg1"/>
              </a:solidFill>
              <a:cs typeface="Calibri" pitchFamily="34" charset="0"/>
            </a:endParaRPr>
          </a:p>
        </p:txBody>
      </p:sp>
      <p:sp>
        <p:nvSpPr>
          <p:cNvPr id="14" name="13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Decreasing the heart rate when submerging in cold water to preserve body heat</a:t>
            </a:r>
            <a:endParaRPr lang="es-CL" sz="1050" dirty="0">
              <a:solidFill>
                <a:schemeClr val="bg1">
                  <a:lumMod val="50000"/>
                </a:schemeClr>
              </a:solidFill>
            </a:endParaRPr>
          </a:p>
        </p:txBody>
      </p:sp>
      <p:pic>
        <p:nvPicPr>
          <p:cNvPr id="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72200" y="234888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32040" y="285293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60232" y="486916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14 Imagen" descr="labdisc biochem.jpg"/>
          <p:cNvPicPr>
            <a:picLocks noChangeAspect="1"/>
          </p:cNvPicPr>
          <p:nvPr/>
        </p:nvPicPr>
        <p:blipFill>
          <a:blip r:embed="rId8" cstate="print"/>
          <a:stretch>
            <a:fillRect/>
          </a:stretch>
        </p:blipFill>
        <p:spPr>
          <a:xfrm>
            <a:off x="6804248" y="2348880"/>
            <a:ext cx="1979712" cy="1581839"/>
          </a:xfrm>
          <a:prstGeom prst="rect">
            <a:avLst/>
          </a:prstGeom>
        </p:spPr>
      </p:pic>
      <p:pic>
        <p:nvPicPr>
          <p:cNvPr id="17" name="Picture 16" descr="Contenedor.jpg"/>
          <p:cNvPicPr>
            <a:picLocks noChangeAspect="1"/>
          </p:cNvPicPr>
          <p:nvPr/>
        </p:nvPicPr>
        <p:blipFill>
          <a:blip r:embed="rId9" cstate="print"/>
          <a:srcRect l="5959" r="4653" b="6049"/>
          <a:stretch>
            <a:fillRect/>
          </a:stretch>
        </p:blipFill>
        <p:spPr>
          <a:xfrm>
            <a:off x="4427984" y="4941168"/>
            <a:ext cx="2160240" cy="1512168"/>
          </a:xfrm>
          <a:prstGeom prst="rect">
            <a:avLst/>
          </a:prstGeom>
        </p:spPr>
      </p:pic>
      <p:pic>
        <p:nvPicPr>
          <p:cNvPr id="21" name="Picture 2"/>
          <p:cNvPicPr>
            <a:picLocks noChangeAspect="1" noChangeArrowheads="1"/>
          </p:cNvPicPr>
          <p:nvPr/>
        </p:nvPicPr>
        <p:blipFill>
          <a:blip r:embed="rId10" cstate="print"/>
          <a:srcRect/>
          <a:stretch>
            <a:fillRect/>
          </a:stretch>
        </p:blipFill>
        <p:spPr bwMode="auto">
          <a:xfrm>
            <a:off x="4067944" y="5589240"/>
            <a:ext cx="285750" cy="285750"/>
          </a:xfrm>
          <a:prstGeom prst="rect">
            <a:avLst/>
          </a:prstGeom>
          <a:noFill/>
          <a:ln w="9525">
            <a:noFill/>
            <a:miter lim="800000"/>
            <a:headEnd/>
            <a:tailEnd/>
          </a:ln>
          <a:effectLst/>
        </p:spPr>
      </p:pic>
      <p:pic>
        <p:nvPicPr>
          <p:cNvPr id="26" name="Picture 2"/>
          <p:cNvPicPr>
            <a:picLocks noChangeAspect="1" noChangeArrowheads="1"/>
          </p:cNvPicPr>
          <p:nvPr/>
        </p:nvPicPr>
        <p:blipFill>
          <a:blip r:embed="rId10" cstate="print"/>
          <a:srcRect/>
          <a:stretch>
            <a:fillRect/>
          </a:stretch>
        </p:blipFill>
        <p:spPr bwMode="auto">
          <a:xfrm>
            <a:off x="1115616" y="3935338"/>
            <a:ext cx="285750" cy="285750"/>
          </a:xfrm>
          <a:prstGeom prst="rect">
            <a:avLst/>
          </a:prstGeom>
          <a:noFill/>
          <a:ln w="9525">
            <a:noFill/>
            <a:miter lim="800000"/>
            <a:headEnd/>
            <a:tailEnd/>
          </a:ln>
          <a:effectLst/>
        </p:spPr>
      </p:pic>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3578</TotalTime>
  <Words>1513</Words>
  <Application>Microsoft Office PowerPoint</Application>
  <PresentationFormat>On-screen Show (4:3)</PresentationFormat>
  <Paragraphs>154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150</cp:revision>
  <dcterms:created xsi:type="dcterms:W3CDTF">2012-09-11T15:34:37Z</dcterms:created>
  <dcterms:modified xsi:type="dcterms:W3CDTF">2013-07-02T14:00:35Z</dcterms:modified>
</cp:coreProperties>
</file>